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9" r:id="rId2"/>
    <p:sldId id="304" r:id="rId3"/>
    <p:sldId id="305" r:id="rId4"/>
    <p:sldId id="272" r:id="rId5"/>
    <p:sldId id="271" r:id="rId6"/>
    <p:sldId id="273" r:id="rId7"/>
    <p:sldId id="307" r:id="rId8"/>
    <p:sldId id="308" r:id="rId9"/>
    <p:sldId id="309" r:id="rId10"/>
    <p:sldId id="315" r:id="rId11"/>
    <p:sldId id="310" r:id="rId12"/>
    <p:sldId id="313" r:id="rId13"/>
    <p:sldId id="317" r:id="rId14"/>
    <p:sldId id="314" r:id="rId15"/>
    <p:sldId id="318" r:id="rId16"/>
    <p:sldId id="312" r:id="rId17"/>
    <p:sldId id="325" r:id="rId18"/>
    <p:sldId id="319" r:id="rId19"/>
    <p:sldId id="321" r:id="rId20"/>
    <p:sldId id="320" r:id="rId21"/>
    <p:sldId id="323" r:id="rId22"/>
    <p:sldId id="324" r:id="rId23"/>
    <p:sldId id="306" r:id="rId24"/>
    <p:sldId id="327" r:id="rId25"/>
    <p:sldId id="328" r:id="rId26"/>
    <p:sldId id="329" r:id="rId27"/>
    <p:sldId id="330" r:id="rId28"/>
    <p:sldId id="331" r:id="rId29"/>
    <p:sldId id="332" r:id="rId30"/>
    <p:sldId id="333" r:id="rId31"/>
    <p:sldId id="336" r:id="rId32"/>
    <p:sldId id="337" r:id="rId33"/>
    <p:sldId id="338" r:id="rId34"/>
    <p:sldId id="334" r:id="rId35"/>
    <p:sldId id="339" r:id="rId36"/>
    <p:sldId id="335" r:id="rId37"/>
    <p:sldId id="340" r:id="rId38"/>
    <p:sldId id="342" r:id="rId39"/>
    <p:sldId id="341" r:id="rId40"/>
    <p:sldId id="343" r:id="rId41"/>
    <p:sldId id="326" r:id="rId42"/>
    <p:sldId id="345" r:id="rId43"/>
    <p:sldId id="349" r:id="rId44"/>
    <p:sldId id="357" r:id="rId45"/>
    <p:sldId id="351" r:id="rId46"/>
    <p:sldId id="356" r:id="rId47"/>
    <p:sldId id="347" r:id="rId48"/>
    <p:sldId id="358" r:id="rId49"/>
    <p:sldId id="355" r:id="rId50"/>
    <p:sldId id="359" r:id="rId5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0-课程简介" id="{4F468F8E-9AAB-4D28-8F07-A05E7844EAA6}">
          <p14:sldIdLst>
            <p14:sldId id="269"/>
            <p14:sldId id="304"/>
            <p14:sldId id="305"/>
            <p14:sldId id="272"/>
            <p14:sldId id="271"/>
          </p14:sldIdLst>
        </p14:section>
        <p14:section name="1-PID基本原理" id="{49B9A175-4DA4-4F79-A6B8-F66D58285693}">
          <p14:sldIdLst>
            <p14:sldId id="273"/>
            <p14:sldId id="307"/>
            <p14:sldId id="308"/>
            <p14:sldId id="309"/>
            <p14:sldId id="315"/>
            <p14:sldId id="310"/>
            <p14:sldId id="313"/>
            <p14:sldId id="317"/>
            <p14:sldId id="314"/>
            <p14:sldId id="318"/>
            <p14:sldId id="312"/>
            <p14:sldId id="325"/>
            <p14:sldId id="319"/>
            <p14:sldId id="321"/>
            <p14:sldId id="320"/>
            <p14:sldId id="323"/>
            <p14:sldId id="324"/>
          </p14:sldIdLst>
        </p14:section>
        <p14:section name="2-PID算法改进" id="{C5F1EA96-75F5-4A0F-A0F0-87D9D6000ED7}">
          <p14:sldIdLst>
            <p14:sldId id="306"/>
            <p14:sldId id="327"/>
            <p14:sldId id="328"/>
            <p14:sldId id="329"/>
            <p14:sldId id="330"/>
            <p14:sldId id="331"/>
            <p14:sldId id="332"/>
            <p14:sldId id="333"/>
            <p14:sldId id="336"/>
            <p14:sldId id="337"/>
            <p14:sldId id="338"/>
            <p14:sldId id="334"/>
            <p14:sldId id="339"/>
            <p14:sldId id="335"/>
            <p14:sldId id="340"/>
            <p14:sldId id="342"/>
            <p14:sldId id="341"/>
            <p14:sldId id="343"/>
          </p14:sldIdLst>
        </p14:section>
        <p14:section name="3-双环PID基本原理" id="{018D5450-20BF-4FD9-B159-F605E73688CB}">
          <p14:sldIdLst>
            <p14:sldId id="326"/>
            <p14:sldId id="345"/>
            <p14:sldId id="349"/>
            <p14:sldId id="357"/>
            <p14:sldId id="351"/>
            <p14:sldId id="356"/>
            <p14:sldId id="347"/>
            <p14:sldId id="358"/>
            <p14:sldId id="355"/>
            <p14:sldId id="35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E75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96" d="100"/>
          <a:sy n="96" d="100"/>
        </p:scale>
        <p:origin x="13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59124F4-4C41-86B2-F031-1F3A2CA3A4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0B1CBB9-635A-957E-32DB-FCBCB7DBE2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948BF6A-C5F8-469E-9B7D-711E2AB209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C4899-AD01-4415-A7FD-A2DAE090205E}" type="datetimeFigureOut">
              <a:rPr lang="zh-CN" altLang="en-US" smtClean="0"/>
              <a:t>2025/4/24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F61B72F-F95F-81C7-BAB7-A9177EE0FD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DBF8A29-1F3F-98B6-AC48-84D65FDB43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134DA-5DC3-49F8-8770-77A3710C5B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02371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380C8B-0CD5-8502-8E3E-829BA4B7BC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0C3227D-0B8C-A38D-BA27-460DF2FBC4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7B93B8B-694F-72AD-5678-61C6E99834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C4899-AD01-4415-A7FD-A2DAE090205E}" type="datetimeFigureOut">
              <a:rPr lang="zh-CN" altLang="en-US" smtClean="0"/>
              <a:t>2025/4/24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6C81A15-7C3E-2F14-24C9-7E97C7BBD6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F7E3A4B-3C59-B578-7070-2A9219184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134DA-5DC3-49F8-8770-77A3710C5B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30489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39BAAB18-B1D9-CBF4-15B0-94442BE46FC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D3F4237-51B8-F68A-D0CC-CAAE14D156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918F4D2-824B-A39F-8BC3-7683F0CC89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C4899-AD01-4415-A7FD-A2DAE090205E}" type="datetimeFigureOut">
              <a:rPr lang="zh-CN" altLang="en-US" smtClean="0"/>
              <a:t>2025/4/24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93D94E7-BD4E-5374-EF24-BFA63289FE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81D91E2-3CFE-1222-02AB-03C2BCF9FD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134DA-5DC3-49F8-8770-77A3710C5B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4515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6DA56F-2071-9A5E-B066-FBF5012A55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008F493-DCD0-461D-00F0-5E93FA715A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A45D41E-ABE3-8D30-D44E-1FE49D877F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C4899-AD01-4415-A7FD-A2DAE090205E}" type="datetimeFigureOut">
              <a:rPr lang="zh-CN" altLang="en-US" smtClean="0"/>
              <a:t>2025/4/24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FA5E797-6E3C-1CB1-1078-B43385831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0E098A9-41A7-F03B-6425-99E72B61F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134DA-5DC3-49F8-8770-77A3710C5B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78935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CAC0CF7-7F7F-1958-3511-A83C7A1A5F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D3885B1-E669-021C-67CC-9A0A17B0DF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7903B95-9861-22A4-07DA-51A2204A3D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C4899-AD01-4415-A7FD-A2DAE090205E}" type="datetimeFigureOut">
              <a:rPr lang="zh-CN" altLang="en-US" smtClean="0"/>
              <a:t>2025/4/24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B94C713-F5EA-2B56-AC6E-4993606F9E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4FE3BC7-5875-FE21-455E-BE9168D271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134DA-5DC3-49F8-8770-77A3710C5B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61706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958BD83-B37E-7925-AD24-CC799B363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B34864A-0360-0BDF-D4F3-7B5EADADFA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0E8E008-4053-BA01-5BA7-7885AEB3E4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E0F3C59-3B64-DEC7-B791-898EA3E115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C4899-AD01-4415-A7FD-A2DAE090205E}" type="datetimeFigureOut">
              <a:rPr lang="zh-CN" altLang="en-US" smtClean="0"/>
              <a:t>2025/4/24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E7321A7-7CD1-1F9B-AAAB-A70A429145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34B6668-88C2-FFEF-2F33-9A37C36146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134DA-5DC3-49F8-8770-77A3710C5B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36286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EE2D72-8C4F-DED3-B45A-597ABA4DD4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0D0C3BC-EAA6-4002-CD2F-838E13EEB2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C7A2112-0C9A-F04A-ABCF-3A658B5C83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EA8C619-3C94-A2AD-8C74-366689D4868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95BFC44-1F84-797A-32F8-EE55802B8E5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83D2003E-9A80-9CFB-815D-C031E20140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C4899-AD01-4415-A7FD-A2DAE090205E}" type="datetimeFigureOut">
              <a:rPr lang="zh-CN" altLang="en-US" smtClean="0"/>
              <a:t>2025/4/24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5BA45984-FE11-69D5-1143-08B721015D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061F996F-4E2A-B4EF-2782-74D7E3569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134DA-5DC3-49F8-8770-77A3710C5B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70222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19DE09-106E-5491-0CA2-F0200EE9F2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847C5DC-17CC-4445-83EF-04957D436E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C4899-AD01-4415-A7FD-A2DAE090205E}" type="datetimeFigureOut">
              <a:rPr lang="zh-CN" altLang="en-US" smtClean="0"/>
              <a:t>2025/4/24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1431942-41FD-1058-8F6B-7D67433372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79CCE7D-ABEC-1A78-937C-7EBF25EC5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134DA-5DC3-49F8-8770-77A3710C5B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64564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9DD7150-F04F-3518-B5F3-2583A1260E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C4899-AD01-4415-A7FD-A2DAE090205E}" type="datetimeFigureOut">
              <a:rPr lang="zh-CN" altLang="en-US" smtClean="0"/>
              <a:t>2025/4/24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150300C5-DBB6-DBD8-7D9C-04974FBA06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C2F66C7-12DB-9001-1870-5A53B84D32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134DA-5DC3-49F8-8770-77A3710C5B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26075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6B3630-34C1-279F-4C0E-A83E1EC476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BF896B8-0E9C-7450-A55A-EB56154D32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D3AB4EF-6680-09CE-0496-C6FAC8AF1E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AC4E805-FD2F-F8D1-63CD-47BD1415A8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C4899-AD01-4415-A7FD-A2DAE090205E}" type="datetimeFigureOut">
              <a:rPr lang="zh-CN" altLang="en-US" smtClean="0"/>
              <a:t>2025/4/24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49F794E-4AE6-27B7-393E-B9A6A90236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3B81B9A-147D-BCC1-0B40-290D3E24A5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134DA-5DC3-49F8-8770-77A3710C5B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5110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67DF00-992E-0E0F-DD87-D3A48B2C5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9D91AA3A-1AA7-D3D1-1652-ED5BCF9D1B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F251AD-6520-BB7A-03F5-35E08E35DB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28C8530-2A86-D52A-22B0-CCB1DDD283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C4899-AD01-4415-A7FD-A2DAE090205E}" type="datetimeFigureOut">
              <a:rPr lang="zh-CN" altLang="en-US" smtClean="0"/>
              <a:t>2025/4/24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FB549AB-2FFD-86E3-4BD2-6AAA237118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AAABEED-9678-2CA6-5C82-1D1B4BC477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134DA-5DC3-49F8-8770-77A3710C5B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1722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8DA2C4F3-B8D1-07A2-A442-0C1B3325AD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B97D2EA-ABC2-510D-138C-867D071A5A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23A066F-242C-CEDE-B769-33BAA08A75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FC4899-AD01-4415-A7FD-A2DAE090205E}" type="datetimeFigureOut">
              <a:rPr lang="zh-CN" altLang="en-US" smtClean="0"/>
              <a:t>2025/4/24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676DD34-B325-3DD2-B202-A664DEDB6B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2B7E3FA-BCB2-67FF-49F9-65D7A1E2D1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B134DA-5DC3-49F8-8770-77A3710C5B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43830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2.png"/><Relationship Id="rId3" Type="http://schemas.openxmlformats.org/officeDocument/2006/relationships/image" Target="../media/image1.png"/><Relationship Id="rId7" Type="http://schemas.openxmlformats.org/officeDocument/2006/relationships/image" Target="../media/image36.png"/><Relationship Id="rId12" Type="http://schemas.openxmlformats.org/officeDocument/2006/relationships/image" Target="../media/image4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Relationship Id="rId14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00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jiangxiekeji.taobao.com/" TargetMode="External"/><Relationship Id="rId2" Type="http://schemas.openxmlformats.org/officeDocument/2006/relationships/hyperlink" Target="https://jiangxiekeji.com/download.html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7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8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4" Type="http://schemas.openxmlformats.org/officeDocument/2006/relationships/image" Target="../media/image5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Relationship Id="rId9" Type="http://schemas.openxmlformats.org/officeDocument/2006/relationships/image" Target="../media/image8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0.png"/><Relationship Id="rId3" Type="http://schemas.openxmlformats.org/officeDocument/2006/relationships/image" Target="../media/image83.png"/><Relationship Id="rId7" Type="http://schemas.openxmlformats.org/officeDocument/2006/relationships/image" Target="../media/image78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70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Relationship Id="rId9" Type="http://schemas.openxmlformats.org/officeDocument/2006/relationships/image" Target="../media/image80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4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jpg"/><Relationship Id="rId7" Type="http://schemas.openxmlformats.org/officeDocument/2006/relationships/image" Target="../media/image101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0.png"/><Relationship Id="rId5" Type="http://schemas.openxmlformats.org/officeDocument/2006/relationships/image" Target="../media/image7.jpg"/><Relationship Id="rId4" Type="http://schemas.openxmlformats.org/officeDocument/2006/relationships/image" Target="../media/image99.jp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.png"/><Relationship Id="rId7" Type="http://schemas.openxmlformats.org/officeDocument/2006/relationships/image" Target="../media/image1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/>
          <p:cNvSpPr txBox="1"/>
          <p:nvPr/>
        </p:nvSpPr>
        <p:spPr>
          <a:xfrm>
            <a:off x="696000" y="1219541"/>
            <a:ext cx="4077947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>
                <a:latin typeface="+mn-ea"/>
              </a:rPr>
              <a:t>第一部分：</a:t>
            </a:r>
            <a:endParaRPr lang="en-US" altLang="zh-CN" sz="2400">
              <a:latin typeface="+mn-ea"/>
            </a:endParaRP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altLang="zh-CN" sz="2400">
                <a:latin typeface="+mn-ea"/>
              </a:rPr>
              <a:t>PID</a:t>
            </a:r>
            <a:r>
              <a:rPr lang="zh-CN" altLang="en-US" sz="2400">
                <a:latin typeface="+mn-ea"/>
              </a:rPr>
              <a:t>基本原理</a:t>
            </a:r>
            <a:endParaRPr lang="en-US" altLang="zh-CN" sz="2400">
              <a:latin typeface="+mn-ea"/>
            </a:endParaRP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zh-CN" altLang="en-US" sz="2400">
                <a:latin typeface="+mn-ea"/>
              </a:rPr>
              <a:t>编码电机闭环控制实验</a:t>
            </a:r>
            <a:endParaRPr lang="en-US" altLang="zh-CN" sz="2400">
              <a:latin typeface="+mn-ea"/>
            </a:endParaRPr>
          </a:p>
          <a:p>
            <a:pPr lvl="1"/>
            <a:endParaRPr lang="en-US" altLang="zh-CN" sz="2400">
              <a:latin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>
                <a:latin typeface="+mn-ea"/>
              </a:rPr>
              <a:t>第二部分：</a:t>
            </a:r>
            <a:endParaRPr lang="en-US" altLang="zh-CN" sz="2400">
              <a:latin typeface="+mn-ea"/>
            </a:endParaRP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altLang="zh-CN" sz="2400">
                <a:latin typeface="+mn-ea"/>
              </a:rPr>
              <a:t>PID</a:t>
            </a:r>
            <a:r>
              <a:rPr lang="zh-CN" altLang="en-US" sz="2400">
                <a:latin typeface="+mn-ea"/>
              </a:rPr>
              <a:t>算法改进</a:t>
            </a:r>
            <a:endParaRPr lang="en-US" altLang="zh-CN" sz="2400">
              <a:latin typeface="+mn-ea"/>
            </a:endParaRP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zh-CN" altLang="en-US" sz="2400">
                <a:latin typeface="+mn-ea"/>
              </a:rPr>
              <a:t>编码电机闭环控制实验</a:t>
            </a:r>
            <a:endParaRPr lang="en-US" altLang="zh-CN" sz="2400">
              <a:latin typeface="+mn-ea"/>
            </a:endParaRPr>
          </a:p>
          <a:p>
            <a:pPr lvl="1"/>
            <a:endParaRPr lang="en-US" altLang="zh-CN" sz="2400">
              <a:latin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>
                <a:latin typeface="+mn-ea"/>
              </a:rPr>
              <a:t>第三部分：</a:t>
            </a:r>
            <a:endParaRPr lang="en-US" altLang="zh-CN" sz="2400">
              <a:latin typeface="+mn-ea"/>
            </a:endParaRP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zh-CN" altLang="en-US" sz="2400">
                <a:latin typeface="+mn-ea"/>
              </a:rPr>
              <a:t>双环</a:t>
            </a:r>
            <a:r>
              <a:rPr lang="en-US" altLang="zh-CN" sz="2400">
                <a:latin typeface="+mn-ea"/>
              </a:rPr>
              <a:t>PID</a:t>
            </a:r>
            <a:r>
              <a:rPr lang="zh-CN" altLang="en-US" sz="2400">
                <a:latin typeface="+mn-ea"/>
              </a:rPr>
              <a:t>基本原理</a:t>
            </a:r>
            <a:endParaRPr lang="en-US" altLang="zh-CN" sz="2400">
              <a:latin typeface="+mn-ea"/>
            </a:endParaRP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zh-CN" altLang="en-US" sz="2400">
                <a:latin typeface="+mn-ea"/>
              </a:rPr>
              <a:t>倒立摆实验</a:t>
            </a:r>
            <a:endParaRPr lang="en-US" altLang="zh-CN" sz="2400">
              <a:latin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354737" y="475762"/>
            <a:ext cx="87265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/>
              <a:t>课程简介</a:t>
            </a: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9FEF5B06-665C-F2BA-0EFD-4FA45937C44E}"/>
              </a:ext>
            </a:extLst>
          </p:cNvPr>
          <p:cNvGrpSpPr/>
          <p:nvPr/>
        </p:nvGrpSpPr>
        <p:grpSpPr>
          <a:xfrm>
            <a:off x="695999" y="467372"/>
            <a:ext cx="10800002" cy="540000"/>
            <a:chOff x="664415" y="326304"/>
            <a:chExt cx="10800002" cy="540000"/>
          </a:xfrm>
        </p:grpSpPr>
        <p:sp>
          <p:nvSpPr>
            <p:cNvPr id="4" name="圆角矩形 3"/>
            <p:cNvSpPr/>
            <p:nvPr/>
          </p:nvSpPr>
          <p:spPr>
            <a:xfrm>
              <a:off x="664415" y="362305"/>
              <a:ext cx="540000" cy="468000"/>
            </a:xfrm>
            <a:prstGeom prst="roundRect">
              <a:avLst>
                <a:gd name="adj" fmla="val 22610"/>
              </a:avLst>
            </a:prstGeom>
            <a:solidFill>
              <a:schemeClr val="accent5">
                <a:lumMod val="7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noFill/>
              </a:endParaRPr>
            </a:p>
          </p:txBody>
        </p:sp>
        <p:cxnSp>
          <p:nvCxnSpPr>
            <p:cNvPr id="6" name="直接连接符 5"/>
            <p:cNvCxnSpPr/>
            <p:nvPr/>
          </p:nvCxnSpPr>
          <p:spPr>
            <a:xfrm>
              <a:off x="664417" y="843267"/>
              <a:ext cx="10800000" cy="0"/>
            </a:xfrm>
            <a:prstGeom prst="line">
              <a:avLst/>
            </a:prstGeom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矩形 9"/>
            <p:cNvSpPr/>
            <p:nvPr/>
          </p:nvSpPr>
          <p:spPr>
            <a:xfrm>
              <a:off x="664416" y="662291"/>
              <a:ext cx="540000" cy="180975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Freeform 388"/>
            <p:cNvSpPr>
              <a:spLocks/>
            </p:cNvSpPr>
            <p:nvPr/>
          </p:nvSpPr>
          <p:spPr bwMode="auto">
            <a:xfrm>
              <a:off x="783154" y="475854"/>
              <a:ext cx="302522" cy="252000"/>
            </a:xfrm>
            <a:custGeom>
              <a:avLst/>
              <a:gdLst>
                <a:gd name="T0" fmla="*/ 90 w 111"/>
                <a:gd name="T1" fmla="*/ 55 h 106"/>
                <a:gd name="T2" fmla="*/ 111 w 111"/>
                <a:gd name="T3" fmla="*/ 55 h 106"/>
                <a:gd name="T4" fmla="*/ 55 w 111"/>
                <a:gd name="T5" fmla="*/ 0 h 106"/>
                <a:gd name="T6" fmla="*/ 0 w 111"/>
                <a:gd name="T7" fmla="*/ 55 h 106"/>
                <a:gd name="T8" fmla="*/ 20 w 111"/>
                <a:gd name="T9" fmla="*/ 55 h 106"/>
                <a:gd name="T10" fmla="*/ 20 w 111"/>
                <a:gd name="T11" fmla="*/ 106 h 106"/>
                <a:gd name="T12" fmla="*/ 45 w 111"/>
                <a:gd name="T13" fmla="*/ 106 h 106"/>
                <a:gd name="T14" fmla="*/ 45 w 111"/>
                <a:gd name="T15" fmla="*/ 75 h 106"/>
                <a:gd name="T16" fmla="*/ 66 w 111"/>
                <a:gd name="T17" fmla="*/ 75 h 106"/>
                <a:gd name="T18" fmla="*/ 66 w 111"/>
                <a:gd name="T19" fmla="*/ 106 h 106"/>
                <a:gd name="T20" fmla="*/ 90 w 111"/>
                <a:gd name="T21" fmla="*/ 106 h 106"/>
                <a:gd name="T22" fmla="*/ 90 w 111"/>
                <a:gd name="T23" fmla="*/ 55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1" h="106">
                  <a:moveTo>
                    <a:pt x="90" y="55"/>
                  </a:moveTo>
                  <a:lnTo>
                    <a:pt x="111" y="55"/>
                  </a:lnTo>
                  <a:lnTo>
                    <a:pt x="55" y="0"/>
                  </a:lnTo>
                  <a:lnTo>
                    <a:pt x="0" y="55"/>
                  </a:lnTo>
                  <a:lnTo>
                    <a:pt x="20" y="55"/>
                  </a:lnTo>
                  <a:lnTo>
                    <a:pt x="20" y="106"/>
                  </a:lnTo>
                  <a:lnTo>
                    <a:pt x="45" y="106"/>
                  </a:lnTo>
                  <a:lnTo>
                    <a:pt x="45" y="75"/>
                  </a:lnTo>
                  <a:lnTo>
                    <a:pt x="66" y="75"/>
                  </a:lnTo>
                  <a:lnTo>
                    <a:pt x="66" y="106"/>
                  </a:lnTo>
                  <a:lnTo>
                    <a:pt x="90" y="106"/>
                  </a:lnTo>
                  <a:lnTo>
                    <a:pt x="90" y="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4CAC7A80-C0BE-38B5-F171-D32D1BA2D7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68418" y="326304"/>
              <a:ext cx="1295999" cy="540000"/>
            </a:xfrm>
            <a:prstGeom prst="rect">
              <a:avLst/>
            </a:prstGeom>
          </p:spPr>
        </p:pic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4C5EA358-EDB2-FC96-21F2-4894F1405A47}"/>
              </a:ext>
            </a:extLst>
          </p:cNvPr>
          <p:cNvSpPr txBox="1"/>
          <p:nvPr/>
        </p:nvSpPr>
        <p:spPr>
          <a:xfrm>
            <a:off x="5137390" y="5414926"/>
            <a:ext cx="288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>
                <a:latin typeface="+mn-ea"/>
              </a:rPr>
              <a:t>电机控制实验平台</a:t>
            </a:r>
            <a:endParaRPr lang="en-US" altLang="zh-CN">
              <a:latin typeface="+mn-ea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6F8A953-F592-0422-8DE2-61D4C5DE2EA8}"/>
              </a:ext>
            </a:extLst>
          </p:cNvPr>
          <p:cNvSpPr txBox="1"/>
          <p:nvPr/>
        </p:nvSpPr>
        <p:spPr>
          <a:xfrm>
            <a:off x="8380833" y="5414926"/>
            <a:ext cx="288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>
                <a:latin typeface="+mn-ea"/>
              </a:rPr>
              <a:t>倒立摆实验平台</a:t>
            </a:r>
            <a:endParaRPr lang="en-US" altLang="zh-CN">
              <a:latin typeface="+mn-ea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9209D9D8-92AC-95A9-632D-E92A7BCCC5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7390" y="1533310"/>
            <a:ext cx="2880000" cy="384121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6BAEC22C-AA31-EE3F-ACB2-6D3C87B0A4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0833" y="1534525"/>
            <a:ext cx="2880000" cy="38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276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1354737" y="475762"/>
            <a:ext cx="87265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/>
              <a:t>比例项（</a:t>
            </a:r>
            <a:r>
              <a:rPr lang="en-US" altLang="zh-CN" sz="2800"/>
              <a:t>P</a:t>
            </a:r>
            <a:r>
              <a:rPr lang="zh-CN" altLang="en-US" sz="2800"/>
              <a:t>）</a:t>
            </a: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9FEF5B06-665C-F2BA-0EFD-4FA45937C44E}"/>
              </a:ext>
            </a:extLst>
          </p:cNvPr>
          <p:cNvGrpSpPr/>
          <p:nvPr/>
        </p:nvGrpSpPr>
        <p:grpSpPr>
          <a:xfrm>
            <a:off x="695999" y="467372"/>
            <a:ext cx="10800002" cy="540000"/>
            <a:chOff x="664415" y="326304"/>
            <a:chExt cx="10800002" cy="540000"/>
          </a:xfrm>
        </p:grpSpPr>
        <p:sp>
          <p:nvSpPr>
            <p:cNvPr id="4" name="圆角矩形 3"/>
            <p:cNvSpPr/>
            <p:nvPr/>
          </p:nvSpPr>
          <p:spPr>
            <a:xfrm>
              <a:off x="664415" y="362305"/>
              <a:ext cx="540000" cy="468000"/>
            </a:xfrm>
            <a:prstGeom prst="roundRect">
              <a:avLst>
                <a:gd name="adj" fmla="val 22610"/>
              </a:avLst>
            </a:prstGeom>
            <a:solidFill>
              <a:schemeClr val="accent5">
                <a:lumMod val="7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noFill/>
              </a:endParaRPr>
            </a:p>
          </p:txBody>
        </p:sp>
        <p:cxnSp>
          <p:nvCxnSpPr>
            <p:cNvPr id="6" name="直接连接符 5"/>
            <p:cNvCxnSpPr/>
            <p:nvPr/>
          </p:nvCxnSpPr>
          <p:spPr>
            <a:xfrm>
              <a:off x="664417" y="843267"/>
              <a:ext cx="10800000" cy="0"/>
            </a:xfrm>
            <a:prstGeom prst="line">
              <a:avLst/>
            </a:prstGeom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矩形 9"/>
            <p:cNvSpPr/>
            <p:nvPr/>
          </p:nvSpPr>
          <p:spPr>
            <a:xfrm>
              <a:off x="664416" y="662291"/>
              <a:ext cx="540000" cy="180975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Freeform 388"/>
            <p:cNvSpPr>
              <a:spLocks/>
            </p:cNvSpPr>
            <p:nvPr/>
          </p:nvSpPr>
          <p:spPr bwMode="auto">
            <a:xfrm>
              <a:off x="783154" y="475854"/>
              <a:ext cx="302522" cy="252000"/>
            </a:xfrm>
            <a:custGeom>
              <a:avLst/>
              <a:gdLst>
                <a:gd name="T0" fmla="*/ 90 w 111"/>
                <a:gd name="T1" fmla="*/ 55 h 106"/>
                <a:gd name="T2" fmla="*/ 111 w 111"/>
                <a:gd name="T3" fmla="*/ 55 h 106"/>
                <a:gd name="T4" fmla="*/ 55 w 111"/>
                <a:gd name="T5" fmla="*/ 0 h 106"/>
                <a:gd name="T6" fmla="*/ 0 w 111"/>
                <a:gd name="T7" fmla="*/ 55 h 106"/>
                <a:gd name="T8" fmla="*/ 20 w 111"/>
                <a:gd name="T9" fmla="*/ 55 h 106"/>
                <a:gd name="T10" fmla="*/ 20 w 111"/>
                <a:gd name="T11" fmla="*/ 106 h 106"/>
                <a:gd name="T12" fmla="*/ 45 w 111"/>
                <a:gd name="T13" fmla="*/ 106 h 106"/>
                <a:gd name="T14" fmla="*/ 45 w 111"/>
                <a:gd name="T15" fmla="*/ 75 h 106"/>
                <a:gd name="T16" fmla="*/ 66 w 111"/>
                <a:gd name="T17" fmla="*/ 75 h 106"/>
                <a:gd name="T18" fmla="*/ 66 w 111"/>
                <a:gd name="T19" fmla="*/ 106 h 106"/>
                <a:gd name="T20" fmla="*/ 90 w 111"/>
                <a:gd name="T21" fmla="*/ 106 h 106"/>
                <a:gd name="T22" fmla="*/ 90 w 111"/>
                <a:gd name="T23" fmla="*/ 55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1" h="106">
                  <a:moveTo>
                    <a:pt x="90" y="55"/>
                  </a:moveTo>
                  <a:lnTo>
                    <a:pt x="111" y="55"/>
                  </a:lnTo>
                  <a:lnTo>
                    <a:pt x="55" y="0"/>
                  </a:lnTo>
                  <a:lnTo>
                    <a:pt x="0" y="55"/>
                  </a:lnTo>
                  <a:lnTo>
                    <a:pt x="20" y="55"/>
                  </a:lnTo>
                  <a:lnTo>
                    <a:pt x="20" y="106"/>
                  </a:lnTo>
                  <a:lnTo>
                    <a:pt x="45" y="106"/>
                  </a:lnTo>
                  <a:lnTo>
                    <a:pt x="45" y="75"/>
                  </a:lnTo>
                  <a:lnTo>
                    <a:pt x="66" y="75"/>
                  </a:lnTo>
                  <a:lnTo>
                    <a:pt x="66" y="106"/>
                  </a:lnTo>
                  <a:lnTo>
                    <a:pt x="90" y="106"/>
                  </a:lnTo>
                  <a:lnTo>
                    <a:pt x="90" y="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4CAC7A80-C0BE-38B5-F171-D32D1BA2D7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68418" y="326304"/>
              <a:ext cx="1295999" cy="540000"/>
            </a:xfrm>
            <a:prstGeom prst="rect">
              <a:avLst/>
            </a:prstGeom>
          </p:spPr>
        </p:pic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5219645A-E620-BD83-E6ED-69BE29D66F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9469" y="1280834"/>
            <a:ext cx="3288511" cy="25200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57733B3-997D-3A36-81F2-26C981B6BC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4426" y="3957653"/>
            <a:ext cx="3293554" cy="25200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AA219F1F-81DE-E2DE-3216-D7A8EA147D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1908" y="1280834"/>
            <a:ext cx="3290578" cy="252000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D3D04D95-9A04-AD2B-BB79-30704032343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1908" y="3957653"/>
            <a:ext cx="3291489" cy="252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2C64CE5C-DC51-46CE-E459-276EC67EA7F2}"/>
                  </a:ext>
                </a:extLst>
              </p:cNvPr>
              <p:cNvSpPr txBox="1"/>
              <p:nvPr/>
            </p:nvSpPr>
            <p:spPr>
              <a:xfrm>
                <a:off x="3240013" y="2438766"/>
                <a:ext cx="1582380" cy="3907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=0.25</m:t>
                      </m:r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2C64CE5C-DC51-46CE-E459-276EC67EA7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0013" y="2438766"/>
                <a:ext cx="1582380" cy="390748"/>
              </a:xfrm>
              <a:prstGeom prst="rect">
                <a:avLst/>
              </a:prstGeom>
              <a:blipFill>
                <a:blip r:embed="rId7"/>
                <a:stretch>
                  <a:fillRect b="-468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6E46A2CB-C74C-CAD7-BB52-FDD6ACC14D81}"/>
                  </a:ext>
                </a:extLst>
              </p:cNvPr>
              <p:cNvSpPr txBox="1"/>
              <p:nvPr/>
            </p:nvSpPr>
            <p:spPr>
              <a:xfrm>
                <a:off x="3240013" y="5115585"/>
                <a:ext cx="1582380" cy="3907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6E46A2CB-C74C-CAD7-BB52-FDD6ACC14D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0013" y="5115585"/>
                <a:ext cx="1582380" cy="390748"/>
              </a:xfrm>
              <a:prstGeom prst="rect">
                <a:avLst/>
              </a:prstGeom>
              <a:blipFill>
                <a:blip r:embed="rId8"/>
                <a:stretch>
                  <a:fillRect b="-468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8333A208-E31F-FEF3-6A9C-FE7A002F045A}"/>
                  </a:ext>
                </a:extLst>
              </p:cNvPr>
              <p:cNvSpPr txBox="1"/>
              <p:nvPr/>
            </p:nvSpPr>
            <p:spPr>
              <a:xfrm>
                <a:off x="6736007" y="2438766"/>
                <a:ext cx="1582380" cy="3907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=0. 75</m:t>
                      </m:r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8333A208-E31F-FEF3-6A9C-FE7A002F04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6007" y="2438766"/>
                <a:ext cx="1582380" cy="390748"/>
              </a:xfrm>
              <a:prstGeom prst="rect">
                <a:avLst/>
              </a:prstGeom>
              <a:blipFill>
                <a:blip r:embed="rId9"/>
                <a:stretch>
                  <a:fillRect b="-468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4BF4A10F-C02F-01FA-C361-6C66816639B7}"/>
                  </a:ext>
                </a:extLst>
              </p:cNvPr>
              <p:cNvSpPr txBox="1"/>
              <p:nvPr/>
            </p:nvSpPr>
            <p:spPr>
              <a:xfrm>
                <a:off x="6736007" y="5115585"/>
                <a:ext cx="1582380" cy="3907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4BF4A10F-C02F-01FA-C361-6C66816639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6007" y="5115585"/>
                <a:ext cx="1582380" cy="390748"/>
              </a:xfrm>
              <a:prstGeom prst="rect">
                <a:avLst/>
              </a:prstGeom>
              <a:blipFill>
                <a:blip r:embed="rId10"/>
                <a:stretch>
                  <a:fillRect b="-468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154875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/>
          <p:cNvSpPr txBox="1"/>
          <p:nvPr/>
        </p:nvSpPr>
        <p:spPr>
          <a:xfrm>
            <a:off x="696000" y="1219541"/>
            <a:ext cx="108000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zh-CN" sz="2400">
                <a:latin typeface="+mn-ea"/>
              </a:rPr>
              <a:t>PID</a:t>
            </a:r>
            <a:r>
              <a:rPr lang="zh-CN" altLang="en-US" sz="2400">
                <a:latin typeface="+mn-ea"/>
              </a:rPr>
              <a:t>稳态误差：系统进入稳态时，实际值和目标值存在始终一个稳定的差值</a:t>
            </a:r>
            <a:endParaRPr lang="en-US" altLang="zh-CN" sz="2400">
              <a:latin typeface="+mn-ea"/>
            </a:endParaRP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sz="2400">
                <a:latin typeface="+mn-ea"/>
              </a:rPr>
              <a:t>稳态误差产生原因：纯比例项控制时，若误差为</a:t>
            </a:r>
            <a:r>
              <a:rPr lang="en-US" altLang="zh-CN" sz="2400">
                <a:latin typeface="+mn-ea"/>
              </a:rPr>
              <a:t>0</a:t>
            </a:r>
            <a:r>
              <a:rPr lang="zh-CN" altLang="en-US" sz="2400">
                <a:latin typeface="+mn-ea"/>
              </a:rPr>
              <a:t>，则比例项结果也为</a:t>
            </a:r>
            <a:r>
              <a:rPr lang="en-US" altLang="zh-CN" sz="2400">
                <a:latin typeface="+mn-ea"/>
              </a:rPr>
              <a:t>0</a:t>
            </a:r>
            <a:r>
              <a:rPr lang="zh-CN" altLang="en-US" sz="2400">
                <a:latin typeface="+mn-ea"/>
              </a:rPr>
              <a:t>。被控对象输入</a:t>
            </a:r>
            <a:r>
              <a:rPr lang="en-US" altLang="zh-CN" sz="2400">
                <a:latin typeface="+mn-ea"/>
              </a:rPr>
              <a:t>0</a:t>
            </a:r>
            <a:r>
              <a:rPr lang="zh-CN" altLang="en-US" sz="2400">
                <a:latin typeface="+mn-ea"/>
              </a:rPr>
              <a:t>时，一般会自发地向一个方向偏移，产生误差。产生误差后，误差非</a:t>
            </a:r>
            <a:r>
              <a:rPr lang="en-US" altLang="zh-CN" sz="2400">
                <a:latin typeface="+mn-ea"/>
              </a:rPr>
              <a:t>0</a:t>
            </a:r>
            <a:r>
              <a:rPr lang="zh-CN" altLang="en-US" sz="2400">
                <a:latin typeface="+mn-ea"/>
              </a:rPr>
              <a:t>，比例项负反馈调控输出，当调控输出力度和自发偏移力度相同时，系统达到稳态</a:t>
            </a:r>
            <a:endParaRPr lang="en-US" altLang="zh-CN" sz="2400">
              <a:latin typeface="+mn-ea"/>
            </a:endParaRP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sz="2400">
                <a:latin typeface="+mn-ea"/>
              </a:rPr>
              <a:t>判断是否会产生稳态误差：给被控对象输入</a:t>
            </a:r>
            <a:r>
              <a:rPr lang="en-US" altLang="zh-CN" sz="2400">
                <a:latin typeface="+mn-ea"/>
              </a:rPr>
              <a:t>0</a:t>
            </a:r>
            <a:r>
              <a:rPr lang="zh-CN" altLang="en-US" sz="2400">
                <a:latin typeface="+mn-ea"/>
              </a:rPr>
              <a:t>，判断被控对象会不会自发偏移</a:t>
            </a:r>
            <a:endParaRPr lang="en-US" altLang="zh-CN" sz="2400">
              <a:latin typeface="+mn-ea"/>
            </a:endParaRP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sz="2400">
                <a:latin typeface="+mn-ea"/>
              </a:rPr>
              <a:t>判断稳态误差的方向：给被控对象输入</a:t>
            </a:r>
            <a:r>
              <a:rPr lang="en-US" altLang="zh-CN" sz="2400">
                <a:latin typeface="+mn-ea"/>
              </a:rPr>
              <a:t>0</a:t>
            </a:r>
            <a:r>
              <a:rPr lang="zh-CN" altLang="en-US" sz="2400">
                <a:latin typeface="+mn-ea"/>
              </a:rPr>
              <a:t>，自发偏移方向即为稳态误差方向</a:t>
            </a:r>
            <a:endParaRPr lang="en-US" altLang="zh-CN" sz="2400">
              <a:latin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354737" y="475762"/>
            <a:ext cx="87265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/>
              <a:t>稳态误差</a:t>
            </a: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9FEF5B06-665C-F2BA-0EFD-4FA45937C44E}"/>
              </a:ext>
            </a:extLst>
          </p:cNvPr>
          <p:cNvGrpSpPr/>
          <p:nvPr/>
        </p:nvGrpSpPr>
        <p:grpSpPr>
          <a:xfrm>
            <a:off x="695999" y="467372"/>
            <a:ext cx="10800002" cy="540000"/>
            <a:chOff x="664415" y="326304"/>
            <a:chExt cx="10800002" cy="540000"/>
          </a:xfrm>
        </p:grpSpPr>
        <p:sp>
          <p:nvSpPr>
            <p:cNvPr id="4" name="圆角矩形 3"/>
            <p:cNvSpPr/>
            <p:nvPr/>
          </p:nvSpPr>
          <p:spPr>
            <a:xfrm>
              <a:off x="664415" y="362305"/>
              <a:ext cx="540000" cy="468000"/>
            </a:xfrm>
            <a:prstGeom prst="roundRect">
              <a:avLst>
                <a:gd name="adj" fmla="val 22610"/>
              </a:avLst>
            </a:prstGeom>
            <a:solidFill>
              <a:schemeClr val="accent5">
                <a:lumMod val="7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noFill/>
              </a:endParaRPr>
            </a:p>
          </p:txBody>
        </p:sp>
        <p:cxnSp>
          <p:nvCxnSpPr>
            <p:cNvPr id="6" name="直接连接符 5"/>
            <p:cNvCxnSpPr/>
            <p:nvPr/>
          </p:nvCxnSpPr>
          <p:spPr>
            <a:xfrm>
              <a:off x="664417" y="843267"/>
              <a:ext cx="10800000" cy="0"/>
            </a:xfrm>
            <a:prstGeom prst="line">
              <a:avLst/>
            </a:prstGeom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矩形 9"/>
            <p:cNvSpPr/>
            <p:nvPr/>
          </p:nvSpPr>
          <p:spPr>
            <a:xfrm>
              <a:off x="664416" y="662291"/>
              <a:ext cx="540000" cy="180975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Freeform 388"/>
            <p:cNvSpPr>
              <a:spLocks/>
            </p:cNvSpPr>
            <p:nvPr/>
          </p:nvSpPr>
          <p:spPr bwMode="auto">
            <a:xfrm>
              <a:off x="783154" y="475854"/>
              <a:ext cx="302522" cy="252000"/>
            </a:xfrm>
            <a:custGeom>
              <a:avLst/>
              <a:gdLst>
                <a:gd name="T0" fmla="*/ 90 w 111"/>
                <a:gd name="T1" fmla="*/ 55 h 106"/>
                <a:gd name="T2" fmla="*/ 111 w 111"/>
                <a:gd name="T3" fmla="*/ 55 h 106"/>
                <a:gd name="T4" fmla="*/ 55 w 111"/>
                <a:gd name="T5" fmla="*/ 0 h 106"/>
                <a:gd name="T6" fmla="*/ 0 w 111"/>
                <a:gd name="T7" fmla="*/ 55 h 106"/>
                <a:gd name="T8" fmla="*/ 20 w 111"/>
                <a:gd name="T9" fmla="*/ 55 h 106"/>
                <a:gd name="T10" fmla="*/ 20 w 111"/>
                <a:gd name="T11" fmla="*/ 106 h 106"/>
                <a:gd name="T12" fmla="*/ 45 w 111"/>
                <a:gd name="T13" fmla="*/ 106 h 106"/>
                <a:gd name="T14" fmla="*/ 45 w 111"/>
                <a:gd name="T15" fmla="*/ 75 h 106"/>
                <a:gd name="T16" fmla="*/ 66 w 111"/>
                <a:gd name="T17" fmla="*/ 75 h 106"/>
                <a:gd name="T18" fmla="*/ 66 w 111"/>
                <a:gd name="T19" fmla="*/ 106 h 106"/>
                <a:gd name="T20" fmla="*/ 90 w 111"/>
                <a:gd name="T21" fmla="*/ 106 h 106"/>
                <a:gd name="T22" fmla="*/ 90 w 111"/>
                <a:gd name="T23" fmla="*/ 55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1" h="106">
                  <a:moveTo>
                    <a:pt x="90" y="55"/>
                  </a:moveTo>
                  <a:lnTo>
                    <a:pt x="111" y="55"/>
                  </a:lnTo>
                  <a:lnTo>
                    <a:pt x="55" y="0"/>
                  </a:lnTo>
                  <a:lnTo>
                    <a:pt x="0" y="55"/>
                  </a:lnTo>
                  <a:lnTo>
                    <a:pt x="20" y="55"/>
                  </a:lnTo>
                  <a:lnTo>
                    <a:pt x="20" y="106"/>
                  </a:lnTo>
                  <a:lnTo>
                    <a:pt x="45" y="106"/>
                  </a:lnTo>
                  <a:lnTo>
                    <a:pt x="45" y="75"/>
                  </a:lnTo>
                  <a:lnTo>
                    <a:pt x="66" y="75"/>
                  </a:lnTo>
                  <a:lnTo>
                    <a:pt x="66" y="106"/>
                  </a:lnTo>
                  <a:lnTo>
                    <a:pt x="90" y="106"/>
                  </a:lnTo>
                  <a:lnTo>
                    <a:pt x="90" y="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4CAC7A80-C0BE-38B5-F171-D32D1BA2D7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68418" y="326304"/>
              <a:ext cx="1295999" cy="54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954784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/>
              <p:cNvSpPr txBox="1"/>
              <p:nvPr/>
            </p:nvSpPr>
            <p:spPr>
              <a:xfrm>
                <a:off x="696000" y="1219541"/>
                <a:ext cx="10800000" cy="37498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2400">
                    <a:latin typeface="+mn-ea"/>
                  </a:rPr>
                  <a:t>含有比例项和积分项的</a:t>
                </a:r>
                <a:r>
                  <a:rPr lang="en-US" altLang="zh-CN" sz="2400">
                    <a:latin typeface="+mn-ea"/>
                  </a:rPr>
                  <a:t>PID</a:t>
                </a:r>
                <a:r>
                  <a:rPr lang="zh-CN" altLang="en-US" sz="2400">
                    <a:latin typeface="+mn-ea"/>
                  </a:rPr>
                  <a:t>输出值：</a:t>
                </a:r>
                <a:endParaRPr lang="en-US" altLang="zh-CN" sz="2400">
                  <a:latin typeface="+mn-ea"/>
                </a:endParaRPr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𝑜𝑢𝑡</m:t>
                      </m:r>
                      <m:d>
                        <m:dPr>
                          <m:ctrlP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𝑒𝑟𝑟𝑜𝑟</m:t>
                      </m:r>
                      <m:d>
                        <m:dPr>
                          <m:ctrlP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nary>
                        <m:naryPr>
                          <m:ctrlP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𝑒𝑟𝑟𝑜𝑟</m:t>
                          </m:r>
                          <m:d>
                            <m:dPr>
                              <m:ctrlP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lang="en-US" altLang="zh-CN" sz="2400">
                  <a:latin typeface="+mn-ea"/>
                </a:endParaRPr>
              </a:p>
              <a:p>
                <a:pPr marL="342900" indent="-34290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2400">
                    <a:latin typeface="+mn-ea"/>
                  </a:rPr>
                  <a:t>积分项的输出值取决于</a:t>
                </a:r>
                <a14:m>
                  <m:oMath xmlns:m="http://schemas.openxmlformats.org/officeDocument/2006/math">
                    <m:r>
                      <a:rPr lang="en-US" altLang="zh-CN" sz="2400" i="1" smtClean="0">
                        <a:latin typeface="Cambria Math" panose="02040503050406030204" pitchFamily="18" charset="0"/>
                      </a:rPr>
                      <m:t>0~</m:t>
                    </m:r>
                    <m:r>
                      <a:rPr lang="en-US" altLang="zh-CN" sz="240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zh-CN" altLang="en-US" sz="2400">
                    <a:latin typeface="+mn-ea"/>
                  </a:rPr>
                  <a:t>所有时刻误差的积分，与历史时刻有关。积分项将历史所有时刻的误差累积，乘上积分项系数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2400">
                    <a:latin typeface="+mn-ea"/>
                  </a:rPr>
                  <a:t>后作为积分项输出值</a:t>
                </a:r>
                <a:endParaRPr lang="en-US" altLang="zh-CN" sz="2400">
                  <a:latin typeface="+mn-ea"/>
                </a:endParaRPr>
              </a:p>
              <a:p>
                <a:pPr marL="342900" indent="-34290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2400">
                    <a:latin typeface="+mn-ea"/>
                  </a:rPr>
                  <a:t>积分项用于弥补纯比例项产生的稳态误差，若系统持续产生误差，则积分项会不断累积误差，直到控制器产生动作，让稳态误差消失</a:t>
                </a:r>
                <a:endParaRPr lang="en-US" altLang="zh-CN" sz="2400">
                  <a:latin typeface="+mn-ea"/>
                </a:endParaRPr>
              </a:p>
              <a:p>
                <a:pPr marL="342900" indent="-34290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2400">
                    <a:latin typeface="+mn-ea"/>
                  </a:rPr>
                  <a:t>越大，积分项权重越大，稳态误差消失越快，但系统滞后性也会随之增加</a:t>
                </a:r>
                <a:endParaRPr lang="en-US" altLang="zh-CN" sz="2400">
                  <a:latin typeface="+mn-ea"/>
                </a:endParaRPr>
              </a:p>
            </p:txBody>
          </p:sp>
        </mc:Choice>
        <mc:Fallback xmlns="">
          <p:sp>
            <p:nvSpPr>
              <p:cNvPr id="17" name="文本框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000" y="1219541"/>
                <a:ext cx="10800000" cy="3749809"/>
              </a:xfrm>
              <a:prstGeom prst="rect">
                <a:avLst/>
              </a:prstGeom>
              <a:blipFill>
                <a:blip r:embed="rId2"/>
                <a:stretch>
                  <a:fillRect l="-734" t="-1138" r="-790" b="-292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文本框 12"/>
          <p:cNvSpPr txBox="1"/>
          <p:nvPr/>
        </p:nvSpPr>
        <p:spPr>
          <a:xfrm>
            <a:off x="1354737" y="475762"/>
            <a:ext cx="87265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/>
              <a:t>积分项（</a:t>
            </a:r>
            <a:r>
              <a:rPr lang="en-US" altLang="zh-CN" sz="2800"/>
              <a:t>I</a:t>
            </a:r>
            <a:r>
              <a:rPr lang="zh-CN" altLang="en-US" sz="2800"/>
              <a:t>）</a:t>
            </a: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9FEF5B06-665C-F2BA-0EFD-4FA45937C44E}"/>
              </a:ext>
            </a:extLst>
          </p:cNvPr>
          <p:cNvGrpSpPr/>
          <p:nvPr/>
        </p:nvGrpSpPr>
        <p:grpSpPr>
          <a:xfrm>
            <a:off x="695999" y="467372"/>
            <a:ext cx="10800002" cy="540000"/>
            <a:chOff x="664415" y="326304"/>
            <a:chExt cx="10800002" cy="540000"/>
          </a:xfrm>
        </p:grpSpPr>
        <p:sp>
          <p:nvSpPr>
            <p:cNvPr id="4" name="圆角矩形 3"/>
            <p:cNvSpPr/>
            <p:nvPr/>
          </p:nvSpPr>
          <p:spPr>
            <a:xfrm>
              <a:off x="664415" y="362305"/>
              <a:ext cx="540000" cy="468000"/>
            </a:xfrm>
            <a:prstGeom prst="roundRect">
              <a:avLst>
                <a:gd name="adj" fmla="val 22610"/>
              </a:avLst>
            </a:prstGeom>
            <a:solidFill>
              <a:schemeClr val="accent5">
                <a:lumMod val="7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noFill/>
              </a:endParaRPr>
            </a:p>
          </p:txBody>
        </p:sp>
        <p:cxnSp>
          <p:nvCxnSpPr>
            <p:cNvPr id="6" name="直接连接符 5"/>
            <p:cNvCxnSpPr/>
            <p:nvPr/>
          </p:nvCxnSpPr>
          <p:spPr>
            <a:xfrm>
              <a:off x="664417" y="843267"/>
              <a:ext cx="10800000" cy="0"/>
            </a:xfrm>
            <a:prstGeom prst="line">
              <a:avLst/>
            </a:prstGeom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矩形 9"/>
            <p:cNvSpPr/>
            <p:nvPr/>
          </p:nvSpPr>
          <p:spPr>
            <a:xfrm>
              <a:off x="664416" y="662291"/>
              <a:ext cx="540000" cy="180975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Freeform 388"/>
            <p:cNvSpPr>
              <a:spLocks/>
            </p:cNvSpPr>
            <p:nvPr/>
          </p:nvSpPr>
          <p:spPr bwMode="auto">
            <a:xfrm>
              <a:off x="783154" y="475854"/>
              <a:ext cx="302522" cy="252000"/>
            </a:xfrm>
            <a:custGeom>
              <a:avLst/>
              <a:gdLst>
                <a:gd name="T0" fmla="*/ 90 w 111"/>
                <a:gd name="T1" fmla="*/ 55 h 106"/>
                <a:gd name="T2" fmla="*/ 111 w 111"/>
                <a:gd name="T3" fmla="*/ 55 h 106"/>
                <a:gd name="T4" fmla="*/ 55 w 111"/>
                <a:gd name="T5" fmla="*/ 0 h 106"/>
                <a:gd name="T6" fmla="*/ 0 w 111"/>
                <a:gd name="T7" fmla="*/ 55 h 106"/>
                <a:gd name="T8" fmla="*/ 20 w 111"/>
                <a:gd name="T9" fmla="*/ 55 h 106"/>
                <a:gd name="T10" fmla="*/ 20 w 111"/>
                <a:gd name="T11" fmla="*/ 106 h 106"/>
                <a:gd name="T12" fmla="*/ 45 w 111"/>
                <a:gd name="T13" fmla="*/ 106 h 106"/>
                <a:gd name="T14" fmla="*/ 45 w 111"/>
                <a:gd name="T15" fmla="*/ 75 h 106"/>
                <a:gd name="T16" fmla="*/ 66 w 111"/>
                <a:gd name="T17" fmla="*/ 75 h 106"/>
                <a:gd name="T18" fmla="*/ 66 w 111"/>
                <a:gd name="T19" fmla="*/ 106 h 106"/>
                <a:gd name="T20" fmla="*/ 90 w 111"/>
                <a:gd name="T21" fmla="*/ 106 h 106"/>
                <a:gd name="T22" fmla="*/ 90 w 111"/>
                <a:gd name="T23" fmla="*/ 55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1" h="106">
                  <a:moveTo>
                    <a:pt x="90" y="55"/>
                  </a:moveTo>
                  <a:lnTo>
                    <a:pt x="111" y="55"/>
                  </a:lnTo>
                  <a:lnTo>
                    <a:pt x="55" y="0"/>
                  </a:lnTo>
                  <a:lnTo>
                    <a:pt x="0" y="55"/>
                  </a:lnTo>
                  <a:lnTo>
                    <a:pt x="20" y="55"/>
                  </a:lnTo>
                  <a:lnTo>
                    <a:pt x="20" y="106"/>
                  </a:lnTo>
                  <a:lnTo>
                    <a:pt x="45" y="106"/>
                  </a:lnTo>
                  <a:lnTo>
                    <a:pt x="45" y="75"/>
                  </a:lnTo>
                  <a:lnTo>
                    <a:pt x="66" y="75"/>
                  </a:lnTo>
                  <a:lnTo>
                    <a:pt x="66" y="106"/>
                  </a:lnTo>
                  <a:lnTo>
                    <a:pt x="90" y="106"/>
                  </a:lnTo>
                  <a:lnTo>
                    <a:pt x="90" y="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4CAC7A80-C0BE-38B5-F171-D32D1BA2D7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68418" y="326304"/>
              <a:ext cx="1295999" cy="54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953924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图片 28">
            <a:extLst>
              <a:ext uri="{FF2B5EF4-FFF2-40B4-BE49-F238E27FC236}">
                <a16:creationId xmlns:a16="http://schemas.microsoft.com/office/drawing/2014/main" id="{85B01AAF-4381-3A9D-CD11-9BCEA7F12E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9646" y="3934384"/>
            <a:ext cx="3287604" cy="252000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354737" y="475762"/>
            <a:ext cx="87265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/>
              <a:t>积分项（</a:t>
            </a:r>
            <a:r>
              <a:rPr lang="en-US" altLang="zh-CN" sz="2800"/>
              <a:t>I</a:t>
            </a:r>
            <a:r>
              <a:rPr lang="zh-CN" altLang="en-US" sz="2800"/>
              <a:t>）</a:t>
            </a: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9FEF5B06-665C-F2BA-0EFD-4FA45937C44E}"/>
              </a:ext>
            </a:extLst>
          </p:cNvPr>
          <p:cNvGrpSpPr/>
          <p:nvPr/>
        </p:nvGrpSpPr>
        <p:grpSpPr>
          <a:xfrm>
            <a:off x="695999" y="467372"/>
            <a:ext cx="10800002" cy="540000"/>
            <a:chOff x="664415" y="326304"/>
            <a:chExt cx="10800002" cy="540000"/>
          </a:xfrm>
        </p:grpSpPr>
        <p:sp>
          <p:nvSpPr>
            <p:cNvPr id="4" name="圆角矩形 3"/>
            <p:cNvSpPr/>
            <p:nvPr/>
          </p:nvSpPr>
          <p:spPr>
            <a:xfrm>
              <a:off x="664415" y="362305"/>
              <a:ext cx="540000" cy="468000"/>
            </a:xfrm>
            <a:prstGeom prst="roundRect">
              <a:avLst>
                <a:gd name="adj" fmla="val 22610"/>
              </a:avLst>
            </a:prstGeom>
            <a:solidFill>
              <a:schemeClr val="accent5">
                <a:lumMod val="7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noFill/>
              </a:endParaRPr>
            </a:p>
          </p:txBody>
        </p:sp>
        <p:cxnSp>
          <p:nvCxnSpPr>
            <p:cNvPr id="6" name="直接连接符 5"/>
            <p:cNvCxnSpPr/>
            <p:nvPr/>
          </p:nvCxnSpPr>
          <p:spPr>
            <a:xfrm>
              <a:off x="664417" y="843267"/>
              <a:ext cx="10800000" cy="0"/>
            </a:xfrm>
            <a:prstGeom prst="line">
              <a:avLst/>
            </a:prstGeom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矩形 9"/>
            <p:cNvSpPr/>
            <p:nvPr/>
          </p:nvSpPr>
          <p:spPr>
            <a:xfrm>
              <a:off x="664416" y="662291"/>
              <a:ext cx="540000" cy="180975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Freeform 388"/>
            <p:cNvSpPr>
              <a:spLocks/>
            </p:cNvSpPr>
            <p:nvPr/>
          </p:nvSpPr>
          <p:spPr bwMode="auto">
            <a:xfrm>
              <a:off x="783154" y="475854"/>
              <a:ext cx="302522" cy="252000"/>
            </a:xfrm>
            <a:custGeom>
              <a:avLst/>
              <a:gdLst>
                <a:gd name="T0" fmla="*/ 90 w 111"/>
                <a:gd name="T1" fmla="*/ 55 h 106"/>
                <a:gd name="T2" fmla="*/ 111 w 111"/>
                <a:gd name="T3" fmla="*/ 55 h 106"/>
                <a:gd name="T4" fmla="*/ 55 w 111"/>
                <a:gd name="T5" fmla="*/ 0 h 106"/>
                <a:gd name="T6" fmla="*/ 0 w 111"/>
                <a:gd name="T7" fmla="*/ 55 h 106"/>
                <a:gd name="T8" fmla="*/ 20 w 111"/>
                <a:gd name="T9" fmla="*/ 55 h 106"/>
                <a:gd name="T10" fmla="*/ 20 w 111"/>
                <a:gd name="T11" fmla="*/ 106 h 106"/>
                <a:gd name="T12" fmla="*/ 45 w 111"/>
                <a:gd name="T13" fmla="*/ 106 h 106"/>
                <a:gd name="T14" fmla="*/ 45 w 111"/>
                <a:gd name="T15" fmla="*/ 75 h 106"/>
                <a:gd name="T16" fmla="*/ 66 w 111"/>
                <a:gd name="T17" fmla="*/ 75 h 106"/>
                <a:gd name="T18" fmla="*/ 66 w 111"/>
                <a:gd name="T19" fmla="*/ 106 h 106"/>
                <a:gd name="T20" fmla="*/ 90 w 111"/>
                <a:gd name="T21" fmla="*/ 106 h 106"/>
                <a:gd name="T22" fmla="*/ 90 w 111"/>
                <a:gd name="T23" fmla="*/ 55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1" h="106">
                  <a:moveTo>
                    <a:pt x="90" y="55"/>
                  </a:moveTo>
                  <a:lnTo>
                    <a:pt x="111" y="55"/>
                  </a:lnTo>
                  <a:lnTo>
                    <a:pt x="55" y="0"/>
                  </a:lnTo>
                  <a:lnTo>
                    <a:pt x="0" y="55"/>
                  </a:lnTo>
                  <a:lnTo>
                    <a:pt x="20" y="55"/>
                  </a:lnTo>
                  <a:lnTo>
                    <a:pt x="20" y="106"/>
                  </a:lnTo>
                  <a:lnTo>
                    <a:pt x="45" y="106"/>
                  </a:lnTo>
                  <a:lnTo>
                    <a:pt x="45" y="75"/>
                  </a:lnTo>
                  <a:lnTo>
                    <a:pt x="66" y="75"/>
                  </a:lnTo>
                  <a:lnTo>
                    <a:pt x="66" y="106"/>
                  </a:lnTo>
                  <a:lnTo>
                    <a:pt x="90" y="106"/>
                  </a:lnTo>
                  <a:lnTo>
                    <a:pt x="90" y="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4CAC7A80-C0BE-38B5-F171-D32D1BA2D7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68418" y="326304"/>
              <a:ext cx="1295999" cy="540000"/>
            </a:xfrm>
            <a:prstGeom prst="rect">
              <a:avLst/>
            </a:prstGeom>
          </p:spPr>
        </p:pic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137A9B31-ACDE-BDF9-345B-117EB92806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403" y="1271359"/>
            <a:ext cx="3288510" cy="2520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2D1B65F-5E6E-45ED-35F6-29B2660A153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403" y="3934384"/>
            <a:ext cx="3290578" cy="25200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AD567A99-7D56-9BEF-7B24-985A26AF0D7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2198" y="1267328"/>
            <a:ext cx="3287604" cy="2520000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43F9F95A-2AA3-8971-EB5D-39B008801D9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2467" y="1267328"/>
            <a:ext cx="3290578" cy="2520000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629EA8B1-2495-A03C-DFBD-67E7832F3F4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6930" y="3934384"/>
            <a:ext cx="3281653" cy="252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7B6B1536-6806-6CD8-E88F-0F6697444022}"/>
                  </a:ext>
                </a:extLst>
              </p:cNvPr>
              <p:cNvSpPr txBox="1"/>
              <p:nvPr/>
            </p:nvSpPr>
            <p:spPr>
              <a:xfrm>
                <a:off x="1215164" y="2438766"/>
                <a:ext cx="2742052" cy="3907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=0, </m:t>
                      </m:r>
                      <m:sSub>
                        <m:sSub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=0.05</m:t>
                      </m:r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7B6B1536-6806-6CD8-E88F-0F66974440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5164" y="2438766"/>
                <a:ext cx="2742052" cy="390748"/>
              </a:xfrm>
              <a:prstGeom prst="rect">
                <a:avLst/>
              </a:prstGeom>
              <a:blipFill>
                <a:blip r:embed="rId9"/>
                <a:stretch>
                  <a:fillRect b="-468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DC9E5899-D854-A01E-9097-896FF3E415ED}"/>
                  </a:ext>
                </a:extLst>
              </p:cNvPr>
              <p:cNvSpPr txBox="1"/>
              <p:nvPr/>
            </p:nvSpPr>
            <p:spPr>
              <a:xfrm>
                <a:off x="1215164" y="5089223"/>
                <a:ext cx="2742052" cy="3907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=0.25, </m:t>
                      </m:r>
                      <m:sSub>
                        <m:sSub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=0.05</m:t>
                      </m:r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DC9E5899-D854-A01E-9097-896FF3E415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5164" y="5089223"/>
                <a:ext cx="2742052" cy="390748"/>
              </a:xfrm>
              <a:prstGeom prst="rect">
                <a:avLst/>
              </a:prstGeom>
              <a:blipFill>
                <a:blip r:embed="rId10"/>
                <a:stretch>
                  <a:fillRect b="-31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3A2CBDA0-91FB-4AD8-433D-1CF2F2AF9CE0}"/>
                  </a:ext>
                </a:extLst>
              </p:cNvPr>
              <p:cNvSpPr txBox="1"/>
              <p:nvPr/>
            </p:nvSpPr>
            <p:spPr>
              <a:xfrm>
                <a:off x="4724974" y="2438766"/>
                <a:ext cx="2742052" cy="3907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=0.25, </m:t>
                      </m:r>
                      <m:sSub>
                        <m:sSub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=0.2</m:t>
                      </m:r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3A2CBDA0-91FB-4AD8-433D-1CF2F2AF9C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4974" y="2438766"/>
                <a:ext cx="2742052" cy="390748"/>
              </a:xfrm>
              <a:prstGeom prst="rect">
                <a:avLst/>
              </a:prstGeom>
              <a:blipFill>
                <a:blip r:embed="rId11"/>
                <a:stretch>
                  <a:fillRect b="-468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6693CDBC-2017-BEFD-DA65-9AFAEC308BE5}"/>
                  </a:ext>
                </a:extLst>
              </p:cNvPr>
              <p:cNvSpPr txBox="1"/>
              <p:nvPr/>
            </p:nvSpPr>
            <p:spPr>
              <a:xfrm>
                <a:off x="8240844" y="2438766"/>
                <a:ext cx="2742052" cy="3907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=0.25, </m:t>
                      </m:r>
                      <m:sSub>
                        <m:sSub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6693CDBC-2017-BEFD-DA65-9AFAEC308B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0844" y="2438766"/>
                <a:ext cx="2742052" cy="390748"/>
              </a:xfrm>
              <a:prstGeom prst="rect">
                <a:avLst/>
              </a:prstGeom>
              <a:blipFill>
                <a:blip r:embed="rId12"/>
                <a:stretch>
                  <a:fillRect b="-468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165EE34B-3C44-1765-4DDE-05A33F62F10E}"/>
                  </a:ext>
                </a:extLst>
              </p:cNvPr>
              <p:cNvSpPr txBox="1"/>
              <p:nvPr/>
            </p:nvSpPr>
            <p:spPr>
              <a:xfrm>
                <a:off x="4724974" y="5089223"/>
                <a:ext cx="2742052" cy="3907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=0.5, </m:t>
                      </m:r>
                      <m:sSub>
                        <m:sSub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=0.2</m:t>
                      </m:r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165EE34B-3C44-1765-4DDE-05A33F62F1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4974" y="5089223"/>
                <a:ext cx="2742052" cy="390748"/>
              </a:xfrm>
              <a:prstGeom prst="rect">
                <a:avLst/>
              </a:prstGeom>
              <a:blipFill>
                <a:blip r:embed="rId13"/>
                <a:stretch>
                  <a:fillRect b="-31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E18962A5-2AFB-0357-44B6-FA1C4552FC07}"/>
                  </a:ext>
                </a:extLst>
              </p:cNvPr>
              <p:cNvSpPr txBox="1"/>
              <p:nvPr/>
            </p:nvSpPr>
            <p:spPr>
              <a:xfrm>
                <a:off x="8236730" y="5089223"/>
                <a:ext cx="2742052" cy="3907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=0.5, </m:t>
                      </m:r>
                      <m:sSub>
                        <m:sSub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E18962A5-2AFB-0357-44B6-FA1C4552FC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6730" y="5089223"/>
                <a:ext cx="2742052" cy="390748"/>
              </a:xfrm>
              <a:prstGeom prst="rect">
                <a:avLst/>
              </a:prstGeom>
              <a:blipFill>
                <a:blip r:embed="rId14"/>
                <a:stretch>
                  <a:fillRect b="-31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882360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/>
              <p:cNvSpPr txBox="1"/>
              <p:nvPr/>
            </p:nvSpPr>
            <p:spPr>
              <a:xfrm>
                <a:off x="696000" y="1219541"/>
                <a:ext cx="10800000" cy="46423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2400">
                    <a:latin typeface="+mn-ea"/>
                  </a:rPr>
                  <a:t>含有比例项、积分项和微分项的</a:t>
                </a:r>
                <a:r>
                  <a:rPr lang="en-US" altLang="zh-CN" sz="2400">
                    <a:latin typeface="+mn-ea"/>
                  </a:rPr>
                  <a:t>PID</a:t>
                </a:r>
                <a:r>
                  <a:rPr lang="zh-CN" altLang="en-US" sz="2400">
                    <a:latin typeface="+mn-ea"/>
                  </a:rPr>
                  <a:t>输出值：</a:t>
                </a:r>
                <a:endParaRPr lang="en-US" altLang="zh-CN" sz="2400">
                  <a:latin typeface="+mn-ea"/>
                </a:endParaRPr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𝑜𝑢𝑡</m:t>
                      </m:r>
                      <m:d>
                        <m:dPr>
                          <m:ctrlP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𝑒𝑟𝑟𝑜𝑟</m:t>
                      </m:r>
                      <m:d>
                        <m:dPr>
                          <m:ctrlP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nary>
                        <m:naryPr>
                          <m:ctrlP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𝑒𝑟𝑟𝑜𝑟</m:t>
                          </m:r>
                          <m:d>
                            <m:dPr>
                              <m:ctrlP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e>
                      </m:nary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𝑑𝑒𝑟𝑟𝑜𝑟</m:t>
                          </m:r>
                          <m:d>
                            <m:dPr>
                              <m:ctrlP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</m:oMath>
                  </m:oMathPara>
                </a14:m>
                <a:endParaRPr lang="en-US" altLang="zh-CN" sz="2400">
                  <a:latin typeface="+mn-ea"/>
                </a:endParaRPr>
              </a:p>
              <a:p>
                <a:pPr marL="342900" indent="-34290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2400">
                    <a:latin typeface="+mn-ea"/>
                  </a:rPr>
                  <a:t>微分项的输出值取决于当前时刻误差变化的斜率，与当前时刻附近误差变化的趋势有关。当误差急剧变化时，微分项会负反馈输出相反的作用力，阻碍误差急剧变化</a:t>
                </a:r>
                <a:endParaRPr lang="en-US" altLang="zh-CN" sz="2400">
                  <a:latin typeface="+mn-ea"/>
                </a:endParaRPr>
              </a:p>
              <a:p>
                <a:pPr marL="342900" indent="-34290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2400">
                    <a:latin typeface="+mn-ea"/>
                  </a:rPr>
                  <a:t>斜率一定程度上反映了误差未来的变化趋势，这使得微分项具有 “预测未来，提前调控”的特性</a:t>
                </a:r>
                <a:endParaRPr lang="en-US" altLang="zh-CN" sz="2400">
                  <a:latin typeface="+mn-ea"/>
                </a:endParaRPr>
              </a:p>
              <a:p>
                <a:pPr marL="342900" indent="-34290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2400">
                    <a:latin typeface="+mn-ea"/>
                  </a:rPr>
                  <a:t>微分项给系统增加阻尼，可以有效防止系统超调，尤其是惯性比较大的系统</a:t>
                </a:r>
                <a:endParaRPr lang="en-US" altLang="zh-CN" sz="2400">
                  <a:latin typeface="+mn-ea"/>
                </a:endParaRPr>
              </a:p>
              <a:p>
                <a:pPr marL="342900" indent="-34290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400" i="1">
                            <a:latin typeface="Cambria Math" panose="02040503050406030204" pitchFamily="18" charset="0"/>
                          </a:rPr>
                          <m:t>d</m:t>
                        </m:r>
                      </m:sub>
                    </m:sSub>
                  </m:oMath>
                </a14:m>
                <a:r>
                  <a:rPr lang="zh-CN" altLang="en-US" sz="2400">
                    <a:latin typeface="+mn-ea"/>
                  </a:rPr>
                  <a:t>越大，微分项权重越大，系统阻尼越大，但系统卡顿现象也会随之增加</a:t>
                </a:r>
                <a:endParaRPr lang="en-US" altLang="zh-CN" sz="2400">
                  <a:latin typeface="+mn-ea"/>
                </a:endParaRPr>
              </a:p>
            </p:txBody>
          </p:sp>
        </mc:Choice>
        <mc:Fallback xmlns="">
          <p:sp>
            <p:nvSpPr>
              <p:cNvPr id="17" name="文本框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000" y="1219541"/>
                <a:ext cx="10800000" cy="4642361"/>
              </a:xfrm>
              <a:prstGeom prst="rect">
                <a:avLst/>
              </a:prstGeom>
              <a:blipFill>
                <a:blip r:embed="rId2"/>
                <a:stretch>
                  <a:fillRect l="-734" t="-919" r="-677" b="-21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文本框 12"/>
          <p:cNvSpPr txBox="1"/>
          <p:nvPr/>
        </p:nvSpPr>
        <p:spPr>
          <a:xfrm>
            <a:off x="1354737" y="475762"/>
            <a:ext cx="87265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/>
              <a:t>微分项（</a:t>
            </a:r>
            <a:r>
              <a:rPr lang="en-US" altLang="zh-CN" sz="2800"/>
              <a:t>D</a:t>
            </a:r>
            <a:r>
              <a:rPr lang="zh-CN" altLang="en-US" sz="2800"/>
              <a:t>）</a:t>
            </a: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9FEF5B06-665C-F2BA-0EFD-4FA45937C44E}"/>
              </a:ext>
            </a:extLst>
          </p:cNvPr>
          <p:cNvGrpSpPr/>
          <p:nvPr/>
        </p:nvGrpSpPr>
        <p:grpSpPr>
          <a:xfrm>
            <a:off x="695999" y="467372"/>
            <a:ext cx="10800002" cy="540000"/>
            <a:chOff x="664415" y="326304"/>
            <a:chExt cx="10800002" cy="540000"/>
          </a:xfrm>
        </p:grpSpPr>
        <p:sp>
          <p:nvSpPr>
            <p:cNvPr id="4" name="圆角矩形 3"/>
            <p:cNvSpPr/>
            <p:nvPr/>
          </p:nvSpPr>
          <p:spPr>
            <a:xfrm>
              <a:off x="664415" y="362305"/>
              <a:ext cx="540000" cy="468000"/>
            </a:xfrm>
            <a:prstGeom prst="roundRect">
              <a:avLst>
                <a:gd name="adj" fmla="val 22610"/>
              </a:avLst>
            </a:prstGeom>
            <a:solidFill>
              <a:schemeClr val="accent5">
                <a:lumMod val="7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noFill/>
              </a:endParaRPr>
            </a:p>
          </p:txBody>
        </p:sp>
        <p:cxnSp>
          <p:nvCxnSpPr>
            <p:cNvPr id="6" name="直接连接符 5"/>
            <p:cNvCxnSpPr/>
            <p:nvPr/>
          </p:nvCxnSpPr>
          <p:spPr>
            <a:xfrm>
              <a:off x="664417" y="843267"/>
              <a:ext cx="10800000" cy="0"/>
            </a:xfrm>
            <a:prstGeom prst="line">
              <a:avLst/>
            </a:prstGeom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矩形 9"/>
            <p:cNvSpPr/>
            <p:nvPr/>
          </p:nvSpPr>
          <p:spPr>
            <a:xfrm>
              <a:off x="664416" y="662291"/>
              <a:ext cx="540000" cy="180975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Freeform 388"/>
            <p:cNvSpPr>
              <a:spLocks/>
            </p:cNvSpPr>
            <p:nvPr/>
          </p:nvSpPr>
          <p:spPr bwMode="auto">
            <a:xfrm>
              <a:off x="783154" y="475854"/>
              <a:ext cx="302522" cy="252000"/>
            </a:xfrm>
            <a:custGeom>
              <a:avLst/>
              <a:gdLst>
                <a:gd name="T0" fmla="*/ 90 w 111"/>
                <a:gd name="T1" fmla="*/ 55 h 106"/>
                <a:gd name="T2" fmla="*/ 111 w 111"/>
                <a:gd name="T3" fmla="*/ 55 h 106"/>
                <a:gd name="T4" fmla="*/ 55 w 111"/>
                <a:gd name="T5" fmla="*/ 0 h 106"/>
                <a:gd name="T6" fmla="*/ 0 w 111"/>
                <a:gd name="T7" fmla="*/ 55 h 106"/>
                <a:gd name="T8" fmla="*/ 20 w 111"/>
                <a:gd name="T9" fmla="*/ 55 h 106"/>
                <a:gd name="T10" fmla="*/ 20 w 111"/>
                <a:gd name="T11" fmla="*/ 106 h 106"/>
                <a:gd name="T12" fmla="*/ 45 w 111"/>
                <a:gd name="T13" fmla="*/ 106 h 106"/>
                <a:gd name="T14" fmla="*/ 45 w 111"/>
                <a:gd name="T15" fmla="*/ 75 h 106"/>
                <a:gd name="T16" fmla="*/ 66 w 111"/>
                <a:gd name="T17" fmla="*/ 75 h 106"/>
                <a:gd name="T18" fmla="*/ 66 w 111"/>
                <a:gd name="T19" fmla="*/ 106 h 106"/>
                <a:gd name="T20" fmla="*/ 90 w 111"/>
                <a:gd name="T21" fmla="*/ 106 h 106"/>
                <a:gd name="T22" fmla="*/ 90 w 111"/>
                <a:gd name="T23" fmla="*/ 55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1" h="106">
                  <a:moveTo>
                    <a:pt x="90" y="55"/>
                  </a:moveTo>
                  <a:lnTo>
                    <a:pt x="111" y="55"/>
                  </a:lnTo>
                  <a:lnTo>
                    <a:pt x="55" y="0"/>
                  </a:lnTo>
                  <a:lnTo>
                    <a:pt x="0" y="55"/>
                  </a:lnTo>
                  <a:lnTo>
                    <a:pt x="20" y="55"/>
                  </a:lnTo>
                  <a:lnTo>
                    <a:pt x="20" y="106"/>
                  </a:lnTo>
                  <a:lnTo>
                    <a:pt x="45" y="106"/>
                  </a:lnTo>
                  <a:lnTo>
                    <a:pt x="45" y="75"/>
                  </a:lnTo>
                  <a:lnTo>
                    <a:pt x="66" y="75"/>
                  </a:lnTo>
                  <a:lnTo>
                    <a:pt x="66" y="106"/>
                  </a:lnTo>
                  <a:lnTo>
                    <a:pt x="90" y="106"/>
                  </a:lnTo>
                  <a:lnTo>
                    <a:pt x="90" y="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4CAC7A80-C0BE-38B5-F171-D32D1BA2D7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68418" y="326304"/>
              <a:ext cx="1295999" cy="54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771686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1354737" y="475762"/>
            <a:ext cx="87265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/>
              <a:t>微分项（</a:t>
            </a:r>
            <a:r>
              <a:rPr lang="en-US" altLang="zh-CN" sz="2800"/>
              <a:t>D</a:t>
            </a:r>
            <a:r>
              <a:rPr lang="zh-CN" altLang="en-US" sz="2800"/>
              <a:t>）</a:t>
            </a: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9FEF5B06-665C-F2BA-0EFD-4FA45937C44E}"/>
              </a:ext>
            </a:extLst>
          </p:cNvPr>
          <p:cNvGrpSpPr/>
          <p:nvPr/>
        </p:nvGrpSpPr>
        <p:grpSpPr>
          <a:xfrm>
            <a:off x="695999" y="467372"/>
            <a:ext cx="10800002" cy="540000"/>
            <a:chOff x="664415" y="326304"/>
            <a:chExt cx="10800002" cy="540000"/>
          </a:xfrm>
        </p:grpSpPr>
        <p:sp>
          <p:nvSpPr>
            <p:cNvPr id="4" name="圆角矩形 3"/>
            <p:cNvSpPr/>
            <p:nvPr/>
          </p:nvSpPr>
          <p:spPr>
            <a:xfrm>
              <a:off x="664415" y="362305"/>
              <a:ext cx="540000" cy="468000"/>
            </a:xfrm>
            <a:prstGeom prst="roundRect">
              <a:avLst>
                <a:gd name="adj" fmla="val 22610"/>
              </a:avLst>
            </a:prstGeom>
            <a:solidFill>
              <a:schemeClr val="accent5">
                <a:lumMod val="7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noFill/>
              </a:endParaRPr>
            </a:p>
          </p:txBody>
        </p:sp>
        <p:cxnSp>
          <p:nvCxnSpPr>
            <p:cNvPr id="6" name="直接连接符 5"/>
            <p:cNvCxnSpPr/>
            <p:nvPr/>
          </p:nvCxnSpPr>
          <p:spPr>
            <a:xfrm>
              <a:off x="664417" y="843267"/>
              <a:ext cx="10800000" cy="0"/>
            </a:xfrm>
            <a:prstGeom prst="line">
              <a:avLst/>
            </a:prstGeom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矩形 9"/>
            <p:cNvSpPr/>
            <p:nvPr/>
          </p:nvSpPr>
          <p:spPr>
            <a:xfrm>
              <a:off x="664416" y="662291"/>
              <a:ext cx="540000" cy="180975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Freeform 388"/>
            <p:cNvSpPr>
              <a:spLocks/>
            </p:cNvSpPr>
            <p:nvPr/>
          </p:nvSpPr>
          <p:spPr bwMode="auto">
            <a:xfrm>
              <a:off x="783154" y="475854"/>
              <a:ext cx="302522" cy="252000"/>
            </a:xfrm>
            <a:custGeom>
              <a:avLst/>
              <a:gdLst>
                <a:gd name="T0" fmla="*/ 90 w 111"/>
                <a:gd name="T1" fmla="*/ 55 h 106"/>
                <a:gd name="T2" fmla="*/ 111 w 111"/>
                <a:gd name="T3" fmla="*/ 55 h 106"/>
                <a:gd name="T4" fmla="*/ 55 w 111"/>
                <a:gd name="T5" fmla="*/ 0 h 106"/>
                <a:gd name="T6" fmla="*/ 0 w 111"/>
                <a:gd name="T7" fmla="*/ 55 h 106"/>
                <a:gd name="T8" fmla="*/ 20 w 111"/>
                <a:gd name="T9" fmla="*/ 55 h 106"/>
                <a:gd name="T10" fmla="*/ 20 w 111"/>
                <a:gd name="T11" fmla="*/ 106 h 106"/>
                <a:gd name="T12" fmla="*/ 45 w 111"/>
                <a:gd name="T13" fmla="*/ 106 h 106"/>
                <a:gd name="T14" fmla="*/ 45 w 111"/>
                <a:gd name="T15" fmla="*/ 75 h 106"/>
                <a:gd name="T16" fmla="*/ 66 w 111"/>
                <a:gd name="T17" fmla="*/ 75 h 106"/>
                <a:gd name="T18" fmla="*/ 66 w 111"/>
                <a:gd name="T19" fmla="*/ 106 h 106"/>
                <a:gd name="T20" fmla="*/ 90 w 111"/>
                <a:gd name="T21" fmla="*/ 106 h 106"/>
                <a:gd name="T22" fmla="*/ 90 w 111"/>
                <a:gd name="T23" fmla="*/ 55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1" h="106">
                  <a:moveTo>
                    <a:pt x="90" y="55"/>
                  </a:moveTo>
                  <a:lnTo>
                    <a:pt x="111" y="55"/>
                  </a:lnTo>
                  <a:lnTo>
                    <a:pt x="55" y="0"/>
                  </a:lnTo>
                  <a:lnTo>
                    <a:pt x="0" y="55"/>
                  </a:lnTo>
                  <a:lnTo>
                    <a:pt x="20" y="55"/>
                  </a:lnTo>
                  <a:lnTo>
                    <a:pt x="20" y="106"/>
                  </a:lnTo>
                  <a:lnTo>
                    <a:pt x="45" y="106"/>
                  </a:lnTo>
                  <a:lnTo>
                    <a:pt x="45" y="75"/>
                  </a:lnTo>
                  <a:lnTo>
                    <a:pt x="66" y="75"/>
                  </a:lnTo>
                  <a:lnTo>
                    <a:pt x="66" y="106"/>
                  </a:lnTo>
                  <a:lnTo>
                    <a:pt x="90" y="106"/>
                  </a:lnTo>
                  <a:lnTo>
                    <a:pt x="90" y="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4CAC7A80-C0BE-38B5-F171-D32D1BA2D7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68418" y="326304"/>
              <a:ext cx="1295999" cy="540000"/>
            </a:xfrm>
            <a:prstGeom prst="rect">
              <a:avLst/>
            </a:prstGeom>
          </p:spPr>
        </p:pic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AE3EDD66-B0C0-1C9D-2E58-9D7713797503}"/>
              </a:ext>
            </a:extLst>
          </p:cNvPr>
          <p:cNvGrpSpPr/>
          <p:nvPr/>
        </p:nvGrpSpPr>
        <p:grpSpPr>
          <a:xfrm>
            <a:off x="2232886" y="1778508"/>
            <a:ext cx="1959383" cy="1650492"/>
            <a:chOff x="2727408" y="2029968"/>
            <a:chExt cx="1959383" cy="1650492"/>
          </a:xfrm>
        </p:grpSpPr>
        <p:cxnSp>
          <p:nvCxnSpPr>
            <p:cNvPr id="2" name="直接箭头连接符 1">
              <a:extLst>
                <a:ext uri="{FF2B5EF4-FFF2-40B4-BE49-F238E27FC236}">
                  <a16:creationId xmlns:a16="http://schemas.microsoft.com/office/drawing/2014/main" id="{7FDE83C5-9A54-C179-193A-AE256B1F3675}"/>
                </a:ext>
              </a:extLst>
            </p:cNvPr>
            <p:cNvCxnSpPr>
              <a:cxnSpLocks/>
            </p:cNvCxnSpPr>
            <p:nvPr/>
          </p:nvCxnSpPr>
          <p:spPr>
            <a:xfrm>
              <a:off x="2739679" y="2514600"/>
              <a:ext cx="1789141" cy="0"/>
            </a:xfrm>
            <a:prstGeom prst="straightConnector1">
              <a:avLst/>
            </a:prstGeom>
            <a:ln w="28575" cap="rnd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" name="直接箭头连接符 2">
              <a:extLst>
                <a:ext uri="{FF2B5EF4-FFF2-40B4-BE49-F238E27FC236}">
                  <a16:creationId xmlns:a16="http://schemas.microsoft.com/office/drawing/2014/main" id="{8F7887F1-5BAC-7885-FD6F-C3C80E4E10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27408" y="2029968"/>
              <a:ext cx="0" cy="1650492"/>
            </a:xfrm>
            <a:prstGeom prst="straightConnector1">
              <a:avLst/>
            </a:prstGeom>
            <a:ln w="28575" cap="rnd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箭头连接符 4">
              <a:extLst>
                <a:ext uri="{FF2B5EF4-FFF2-40B4-BE49-F238E27FC236}">
                  <a16:creationId xmlns:a16="http://schemas.microsoft.com/office/drawing/2014/main" id="{7DA874D6-3C92-5897-5C5A-4F90E736EF31}"/>
                </a:ext>
              </a:extLst>
            </p:cNvPr>
            <p:cNvCxnSpPr>
              <a:cxnSpLocks/>
            </p:cNvCxnSpPr>
            <p:nvPr/>
          </p:nvCxnSpPr>
          <p:spPr>
            <a:xfrm>
              <a:off x="2727408" y="3372861"/>
              <a:ext cx="1959383" cy="0"/>
            </a:xfrm>
            <a:prstGeom prst="straightConnector1">
              <a:avLst/>
            </a:prstGeom>
            <a:ln w="28575" cap="rnd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任意多边形: 形状 17">
              <a:extLst>
                <a:ext uri="{FF2B5EF4-FFF2-40B4-BE49-F238E27FC236}">
                  <a16:creationId xmlns:a16="http://schemas.microsoft.com/office/drawing/2014/main" id="{8C141E19-DC50-F68C-4C95-20BA23EAD979}"/>
                </a:ext>
              </a:extLst>
            </p:cNvPr>
            <p:cNvSpPr/>
            <p:nvPr/>
          </p:nvSpPr>
          <p:spPr>
            <a:xfrm flipV="1">
              <a:off x="2739679" y="2659629"/>
              <a:ext cx="1225296" cy="713232"/>
            </a:xfrm>
            <a:custGeom>
              <a:avLst/>
              <a:gdLst>
                <a:gd name="connsiteX0" fmla="*/ 0 w 1225296"/>
                <a:gd name="connsiteY0" fmla="*/ 0 h 713232"/>
                <a:gd name="connsiteX1" fmla="*/ 902208 w 1225296"/>
                <a:gd name="connsiteY1" fmla="*/ 188976 h 713232"/>
                <a:gd name="connsiteX2" fmla="*/ 1225296 w 1225296"/>
                <a:gd name="connsiteY2" fmla="*/ 713232 h 713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25296" h="713232">
                  <a:moveTo>
                    <a:pt x="0" y="0"/>
                  </a:moveTo>
                  <a:cubicBezTo>
                    <a:pt x="348996" y="35052"/>
                    <a:pt x="697992" y="70104"/>
                    <a:pt x="902208" y="188976"/>
                  </a:cubicBezTo>
                  <a:cubicBezTo>
                    <a:pt x="1106424" y="307848"/>
                    <a:pt x="1165860" y="510540"/>
                    <a:pt x="1225296" y="713232"/>
                  </a:cubicBezTo>
                </a:path>
              </a:pathLst>
            </a:cu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6" name="文本框 25">
            <a:extLst>
              <a:ext uri="{FF2B5EF4-FFF2-40B4-BE49-F238E27FC236}">
                <a16:creationId xmlns:a16="http://schemas.microsoft.com/office/drawing/2014/main" id="{008057ED-73ED-BC06-2E2E-B1B0CA0DEB37}"/>
              </a:ext>
            </a:extLst>
          </p:cNvPr>
          <p:cNvSpPr txBox="1"/>
          <p:nvPr/>
        </p:nvSpPr>
        <p:spPr>
          <a:xfrm>
            <a:off x="385437" y="2263139"/>
            <a:ext cx="19593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目标值和</a:t>
            </a:r>
            <a:endParaRPr lang="en-US" altLang="zh-CN"/>
          </a:p>
          <a:p>
            <a:pPr algn="ctr"/>
            <a:r>
              <a:rPr lang="zh-CN" altLang="en-US"/>
              <a:t>实际值的变化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3B44C267-1F0D-8E2D-7A6D-1A264B6FF7EA}"/>
              </a:ext>
            </a:extLst>
          </p:cNvPr>
          <p:cNvSpPr txBox="1"/>
          <p:nvPr/>
        </p:nvSpPr>
        <p:spPr>
          <a:xfrm>
            <a:off x="358504" y="4620242"/>
            <a:ext cx="1959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误差的变化</a:t>
            </a:r>
          </a:p>
        </p:txBody>
      </p: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157F131D-0446-25D9-9CBC-1A40355C32BC}"/>
              </a:ext>
            </a:extLst>
          </p:cNvPr>
          <p:cNvGrpSpPr/>
          <p:nvPr/>
        </p:nvGrpSpPr>
        <p:grpSpPr>
          <a:xfrm>
            <a:off x="2232886" y="3979661"/>
            <a:ext cx="1959383" cy="1749552"/>
            <a:chOff x="2727408" y="4231121"/>
            <a:chExt cx="1959383" cy="1749552"/>
          </a:xfrm>
        </p:grpSpPr>
        <p:cxnSp>
          <p:nvCxnSpPr>
            <p:cNvPr id="30" name="直接箭头连接符 29">
              <a:extLst>
                <a:ext uri="{FF2B5EF4-FFF2-40B4-BE49-F238E27FC236}">
                  <a16:creationId xmlns:a16="http://schemas.microsoft.com/office/drawing/2014/main" id="{FB36DB0F-EBD9-3DFF-E7C8-9B5B4AC491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27408" y="4231122"/>
              <a:ext cx="0" cy="1650492"/>
            </a:xfrm>
            <a:prstGeom prst="straightConnector1">
              <a:avLst/>
            </a:prstGeom>
            <a:ln w="28575" cap="rnd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箭头连接符 30">
              <a:extLst>
                <a:ext uri="{FF2B5EF4-FFF2-40B4-BE49-F238E27FC236}">
                  <a16:creationId xmlns:a16="http://schemas.microsoft.com/office/drawing/2014/main" id="{DC4C1026-5043-50F7-5E1E-62EE43F50A96}"/>
                </a:ext>
              </a:extLst>
            </p:cNvPr>
            <p:cNvCxnSpPr>
              <a:cxnSpLocks/>
            </p:cNvCxnSpPr>
            <p:nvPr/>
          </p:nvCxnSpPr>
          <p:spPr>
            <a:xfrm>
              <a:off x="2727408" y="5574015"/>
              <a:ext cx="1959383" cy="0"/>
            </a:xfrm>
            <a:prstGeom prst="straightConnector1">
              <a:avLst/>
            </a:prstGeom>
            <a:ln w="28575" cap="rnd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任意多边形: 形状 31">
              <a:extLst>
                <a:ext uri="{FF2B5EF4-FFF2-40B4-BE49-F238E27FC236}">
                  <a16:creationId xmlns:a16="http://schemas.microsoft.com/office/drawing/2014/main" id="{C5C0657B-EB71-F7CE-603A-19BCE3080F97}"/>
                </a:ext>
              </a:extLst>
            </p:cNvPr>
            <p:cNvSpPr/>
            <p:nvPr/>
          </p:nvSpPr>
          <p:spPr>
            <a:xfrm>
              <a:off x="2739679" y="4724247"/>
              <a:ext cx="1225296" cy="713232"/>
            </a:xfrm>
            <a:custGeom>
              <a:avLst/>
              <a:gdLst>
                <a:gd name="connsiteX0" fmla="*/ 0 w 1225296"/>
                <a:gd name="connsiteY0" fmla="*/ 0 h 713232"/>
                <a:gd name="connsiteX1" fmla="*/ 902208 w 1225296"/>
                <a:gd name="connsiteY1" fmla="*/ 188976 h 713232"/>
                <a:gd name="connsiteX2" fmla="*/ 1225296 w 1225296"/>
                <a:gd name="connsiteY2" fmla="*/ 713232 h 713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25296" h="713232">
                  <a:moveTo>
                    <a:pt x="0" y="0"/>
                  </a:moveTo>
                  <a:cubicBezTo>
                    <a:pt x="348996" y="35052"/>
                    <a:pt x="697992" y="70104"/>
                    <a:pt x="902208" y="188976"/>
                  </a:cubicBezTo>
                  <a:cubicBezTo>
                    <a:pt x="1106424" y="307848"/>
                    <a:pt x="1165860" y="510540"/>
                    <a:pt x="1225296" y="713232"/>
                  </a:cubicBezTo>
                </a:path>
              </a:pathLst>
            </a:cu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3" name="直接箭头连接符 32">
              <a:extLst>
                <a:ext uri="{FF2B5EF4-FFF2-40B4-BE49-F238E27FC236}">
                  <a16:creationId xmlns:a16="http://schemas.microsoft.com/office/drawing/2014/main" id="{702D4EAB-6BEE-67FB-908B-4F1111B6D8D8}"/>
                </a:ext>
              </a:extLst>
            </p:cNvPr>
            <p:cNvCxnSpPr>
              <a:cxnSpLocks/>
            </p:cNvCxnSpPr>
            <p:nvPr/>
          </p:nvCxnSpPr>
          <p:spPr>
            <a:xfrm>
              <a:off x="3667159" y="4231121"/>
              <a:ext cx="432085" cy="1749552"/>
            </a:xfrm>
            <a:prstGeom prst="straightConnector1">
              <a:avLst/>
            </a:prstGeom>
            <a:ln w="28575" cap="rnd">
              <a:solidFill>
                <a:schemeClr val="tx1"/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4F117CCC-E4DE-6F84-525E-B7842C1CE419}"/>
              </a:ext>
            </a:extLst>
          </p:cNvPr>
          <p:cNvGrpSpPr/>
          <p:nvPr/>
        </p:nvGrpSpPr>
        <p:grpSpPr>
          <a:xfrm>
            <a:off x="4594678" y="1778508"/>
            <a:ext cx="1959383" cy="1650492"/>
            <a:chOff x="5471081" y="2029968"/>
            <a:chExt cx="1959383" cy="1650492"/>
          </a:xfrm>
        </p:grpSpPr>
        <p:cxnSp>
          <p:nvCxnSpPr>
            <p:cNvPr id="41" name="直接箭头连接符 40">
              <a:extLst>
                <a:ext uri="{FF2B5EF4-FFF2-40B4-BE49-F238E27FC236}">
                  <a16:creationId xmlns:a16="http://schemas.microsoft.com/office/drawing/2014/main" id="{5F5417C5-34EE-0D01-BEFE-D2E0D919FE73}"/>
                </a:ext>
              </a:extLst>
            </p:cNvPr>
            <p:cNvCxnSpPr>
              <a:cxnSpLocks/>
            </p:cNvCxnSpPr>
            <p:nvPr/>
          </p:nvCxnSpPr>
          <p:spPr>
            <a:xfrm>
              <a:off x="5483352" y="3077110"/>
              <a:ext cx="1789141" cy="0"/>
            </a:xfrm>
            <a:prstGeom prst="straightConnector1">
              <a:avLst/>
            </a:prstGeom>
            <a:ln w="28575" cap="rnd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箭头连接符 41">
              <a:extLst>
                <a:ext uri="{FF2B5EF4-FFF2-40B4-BE49-F238E27FC236}">
                  <a16:creationId xmlns:a16="http://schemas.microsoft.com/office/drawing/2014/main" id="{4C384C5A-D5FA-DD15-CC89-E99808A80C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71081" y="2029968"/>
              <a:ext cx="0" cy="1650492"/>
            </a:xfrm>
            <a:prstGeom prst="straightConnector1">
              <a:avLst/>
            </a:prstGeom>
            <a:ln w="28575" cap="rnd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箭头连接符 42">
              <a:extLst>
                <a:ext uri="{FF2B5EF4-FFF2-40B4-BE49-F238E27FC236}">
                  <a16:creationId xmlns:a16="http://schemas.microsoft.com/office/drawing/2014/main" id="{C8420420-3CC6-3309-7A28-CF4579FAA816}"/>
                </a:ext>
              </a:extLst>
            </p:cNvPr>
            <p:cNvCxnSpPr>
              <a:cxnSpLocks/>
            </p:cNvCxnSpPr>
            <p:nvPr/>
          </p:nvCxnSpPr>
          <p:spPr>
            <a:xfrm>
              <a:off x="5471081" y="3372861"/>
              <a:ext cx="1959383" cy="0"/>
            </a:xfrm>
            <a:prstGeom prst="straightConnector1">
              <a:avLst/>
            </a:prstGeom>
            <a:ln w="28575" cap="rnd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任意多边形: 形状 43">
              <a:extLst>
                <a:ext uri="{FF2B5EF4-FFF2-40B4-BE49-F238E27FC236}">
                  <a16:creationId xmlns:a16="http://schemas.microsoft.com/office/drawing/2014/main" id="{3118E8BD-2D65-E076-A966-3343046133E4}"/>
                </a:ext>
              </a:extLst>
            </p:cNvPr>
            <p:cNvSpPr/>
            <p:nvPr/>
          </p:nvSpPr>
          <p:spPr>
            <a:xfrm>
              <a:off x="5483352" y="2226829"/>
              <a:ext cx="1225296" cy="713232"/>
            </a:xfrm>
            <a:custGeom>
              <a:avLst/>
              <a:gdLst>
                <a:gd name="connsiteX0" fmla="*/ 0 w 1225296"/>
                <a:gd name="connsiteY0" fmla="*/ 0 h 713232"/>
                <a:gd name="connsiteX1" fmla="*/ 902208 w 1225296"/>
                <a:gd name="connsiteY1" fmla="*/ 188976 h 713232"/>
                <a:gd name="connsiteX2" fmla="*/ 1225296 w 1225296"/>
                <a:gd name="connsiteY2" fmla="*/ 713232 h 713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25296" h="713232">
                  <a:moveTo>
                    <a:pt x="0" y="0"/>
                  </a:moveTo>
                  <a:cubicBezTo>
                    <a:pt x="348996" y="35052"/>
                    <a:pt x="697992" y="70104"/>
                    <a:pt x="902208" y="188976"/>
                  </a:cubicBezTo>
                  <a:cubicBezTo>
                    <a:pt x="1106424" y="307848"/>
                    <a:pt x="1165860" y="510540"/>
                    <a:pt x="1225296" y="713232"/>
                  </a:cubicBezTo>
                </a:path>
              </a:pathLst>
            </a:cu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E5351E57-C63F-31B2-67F6-E6719AEA9DDF}"/>
              </a:ext>
            </a:extLst>
          </p:cNvPr>
          <p:cNvGrpSpPr/>
          <p:nvPr/>
        </p:nvGrpSpPr>
        <p:grpSpPr>
          <a:xfrm>
            <a:off x="4594678" y="3955166"/>
            <a:ext cx="1959383" cy="1749552"/>
            <a:chOff x="5471081" y="4206626"/>
            <a:chExt cx="1959383" cy="1749552"/>
          </a:xfrm>
        </p:grpSpPr>
        <p:cxnSp>
          <p:nvCxnSpPr>
            <p:cNvPr id="45" name="直接箭头连接符 44">
              <a:extLst>
                <a:ext uri="{FF2B5EF4-FFF2-40B4-BE49-F238E27FC236}">
                  <a16:creationId xmlns:a16="http://schemas.microsoft.com/office/drawing/2014/main" id="{E77B1C53-FBC4-A322-4A0D-5EFC3453E5A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71081" y="4231122"/>
              <a:ext cx="0" cy="1650492"/>
            </a:xfrm>
            <a:prstGeom prst="straightConnector1">
              <a:avLst/>
            </a:prstGeom>
            <a:ln w="28575" cap="rnd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箭头连接符 45">
              <a:extLst>
                <a:ext uri="{FF2B5EF4-FFF2-40B4-BE49-F238E27FC236}">
                  <a16:creationId xmlns:a16="http://schemas.microsoft.com/office/drawing/2014/main" id="{BD7B3978-E08E-596B-9939-08477D53FDC5}"/>
                </a:ext>
              </a:extLst>
            </p:cNvPr>
            <p:cNvCxnSpPr>
              <a:cxnSpLocks/>
            </p:cNvCxnSpPr>
            <p:nvPr/>
          </p:nvCxnSpPr>
          <p:spPr>
            <a:xfrm>
              <a:off x="5471081" y="4640954"/>
              <a:ext cx="1959383" cy="0"/>
            </a:xfrm>
            <a:prstGeom prst="straightConnector1">
              <a:avLst/>
            </a:prstGeom>
            <a:ln w="28575" cap="rnd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任意多边形: 形状 46">
              <a:extLst>
                <a:ext uri="{FF2B5EF4-FFF2-40B4-BE49-F238E27FC236}">
                  <a16:creationId xmlns:a16="http://schemas.microsoft.com/office/drawing/2014/main" id="{FCA91D19-79D2-7FB4-B956-0D5293ABDFB0}"/>
                </a:ext>
              </a:extLst>
            </p:cNvPr>
            <p:cNvSpPr/>
            <p:nvPr/>
          </p:nvSpPr>
          <p:spPr>
            <a:xfrm flipV="1">
              <a:off x="5483352" y="4749281"/>
              <a:ext cx="1225296" cy="713232"/>
            </a:xfrm>
            <a:custGeom>
              <a:avLst/>
              <a:gdLst>
                <a:gd name="connsiteX0" fmla="*/ 0 w 1225296"/>
                <a:gd name="connsiteY0" fmla="*/ 0 h 713232"/>
                <a:gd name="connsiteX1" fmla="*/ 902208 w 1225296"/>
                <a:gd name="connsiteY1" fmla="*/ 188976 h 713232"/>
                <a:gd name="connsiteX2" fmla="*/ 1225296 w 1225296"/>
                <a:gd name="connsiteY2" fmla="*/ 713232 h 713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25296" h="713232">
                  <a:moveTo>
                    <a:pt x="0" y="0"/>
                  </a:moveTo>
                  <a:cubicBezTo>
                    <a:pt x="348996" y="35052"/>
                    <a:pt x="697992" y="70104"/>
                    <a:pt x="902208" y="188976"/>
                  </a:cubicBezTo>
                  <a:cubicBezTo>
                    <a:pt x="1106424" y="307848"/>
                    <a:pt x="1165860" y="510540"/>
                    <a:pt x="1225296" y="713232"/>
                  </a:cubicBezTo>
                </a:path>
              </a:pathLst>
            </a:cu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8" name="直接箭头连接符 47">
              <a:extLst>
                <a:ext uri="{FF2B5EF4-FFF2-40B4-BE49-F238E27FC236}">
                  <a16:creationId xmlns:a16="http://schemas.microsoft.com/office/drawing/2014/main" id="{8316EF83-E914-9C9C-FB9E-067C21D115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10834" y="4206626"/>
              <a:ext cx="432085" cy="1749552"/>
            </a:xfrm>
            <a:prstGeom prst="straightConnector1">
              <a:avLst/>
            </a:prstGeom>
            <a:ln w="28575" cap="rnd">
              <a:solidFill>
                <a:schemeClr val="tx1"/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4" name="图片 53">
            <a:extLst>
              <a:ext uri="{FF2B5EF4-FFF2-40B4-BE49-F238E27FC236}">
                <a16:creationId xmlns:a16="http://schemas.microsoft.com/office/drawing/2014/main" id="{60E80D35-85D1-04EB-92DB-03F7E0C5AE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5545" y="1975369"/>
            <a:ext cx="4750456" cy="363800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5" name="文本框 54">
                <a:extLst>
                  <a:ext uri="{FF2B5EF4-FFF2-40B4-BE49-F238E27FC236}">
                    <a16:creationId xmlns:a16="http://schemas.microsoft.com/office/drawing/2014/main" id="{B6C9EA39-0879-1129-4825-6547F1B6FC6C}"/>
                  </a:ext>
                </a:extLst>
              </p:cNvPr>
              <p:cNvSpPr txBox="1"/>
              <p:nvPr/>
            </p:nvSpPr>
            <p:spPr>
              <a:xfrm>
                <a:off x="7313870" y="3855581"/>
                <a:ext cx="98183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d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55" name="文本框 54">
                <a:extLst>
                  <a:ext uri="{FF2B5EF4-FFF2-40B4-BE49-F238E27FC236}">
                    <a16:creationId xmlns:a16="http://schemas.microsoft.com/office/drawing/2014/main" id="{B6C9EA39-0879-1129-4825-6547F1B6FC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3870" y="3855581"/>
                <a:ext cx="98183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直接箭头连接符 55">
            <a:extLst>
              <a:ext uri="{FF2B5EF4-FFF2-40B4-BE49-F238E27FC236}">
                <a16:creationId xmlns:a16="http://schemas.microsoft.com/office/drawing/2014/main" id="{18242EB4-B9C8-0F2C-F8A6-18EC94A53CC9}"/>
              </a:ext>
            </a:extLst>
          </p:cNvPr>
          <p:cNvCxnSpPr>
            <a:cxnSpLocks/>
          </p:cNvCxnSpPr>
          <p:nvPr/>
        </p:nvCxnSpPr>
        <p:spPr>
          <a:xfrm flipV="1">
            <a:off x="8328660" y="2709000"/>
            <a:ext cx="0" cy="1440000"/>
          </a:xfrm>
          <a:prstGeom prst="straightConnector1">
            <a:avLst/>
          </a:prstGeom>
          <a:ln w="28575" cap="rnd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箭头连接符 59">
            <a:extLst>
              <a:ext uri="{FF2B5EF4-FFF2-40B4-BE49-F238E27FC236}">
                <a16:creationId xmlns:a16="http://schemas.microsoft.com/office/drawing/2014/main" id="{DFF05CDA-AABF-60A1-BEBD-28739A937EE4}"/>
              </a:ext>
            </a:extLst>
          </p:cNvPr>
          <p:cNvCxnSpPr>
            <a:cxnSpLocks/>
          </p:cNvCxnSpPr>
          <p:nvPr/>
        </p:nvCxnSpPr>
        <p:spPr>
          <a:xfrm flipV="1">
            <a:off x="10081262" y="2709000"/>
            <a:ext cx="0" cy="1440000"/>
          </a:xfrm>
          <a:prstGeom prst="straightConnector1">
            <a:avLst/>
          </a:prstGeom>
          <a:ln w="28575" cap="rnd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文本框 60">
                <a:extLst>
                  <a:ext uri="{FF2B5EF4-FFF2-40B4-BE49-F238E27FC236}">
                    <a16:creationId xmlns:a16="http://schemas.microsoft.com/office/drawing/2014/main" id="{A332FF22-12F8-F1C7-6C4A-A447CB4ED1DD}"/>
                  </a:ext>
                </a:extLst>
              </p:cNvPr>
              <p:cNvSpPr txBox="1"/>
              <p:nvPr/>
            </p:nvSpPr>
            <p:spPr>
              <a:xfrm>
                <a:off x="8736814" y="3855581"/>
                <a:ext cx="98183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d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61" name="文本框 60">
                <a:extLst>
                  <a:ext uri="{FF2B5EF4-FFF2-40B4-BE49-F238E27FC236}">
                    <a16:creationId xmlns:a16="http://schemas.microsoft.com/office/drawing/2014/main" id="{A332FF22-12F8-F1C7-6C4A-A447CB4ED1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6814" y="3855581"/>
                <a:ext cx="98183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文本框 61">
                <a:extLst>
                  <a:ext uri="{FF2B5EF4-FFF2-40B4-BE49-F238E27FC236}">
                    <a16:creationId xmlns:a16="http://schemas.microsoft.com/office/drawing/2014/main" id="{85A25CC6-64F4-E270-DF97-119A34D6EF12}"/>
                  </a:ext>
                </a:extLst>
              </p:cNvPr>
              <p:cNvSpPr txBox="1"/>
              <p:nvPr/>
            </p:nvSpPr>
            <p:spPr>
              <a:xfrm>
                <a:off x="10307910" y="3855581"/>
                <a:ext cx="98183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d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62" name="文本框 61">
                <a:extLst>
                  <a:ext uri="{FF2B5EF4-FFF2-40B4-BE49-F238E27FC236}">
                    <a16:creationId xmlns:a16="http://schemas.microsoft.com/office/drawing/2014/main" id="{85A25CC6-64F4-E270-DF97-119A34D6EF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07910" y="3855581"/>
                <a:ext cx="981830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3" name="直接箭头连接符 62">
            <a:extLst>
              <a:ext uri="{FF2B5EF4-FFF2-40B4-BE49-F238E27FC236}">
                <a16:creationId xmlns:a16="http://schemas.microsoft.com/office/drawing/2014/main" id="{DC612CAB-1424-EAED-B1A9-1FFCCAAE1827}"/>
              </a:ext>
            </a:extLst>
          </p:cNvPr>
          <p:cNvCxnSpPr>
            <a:cxnSpLocks/>
          </p:cNvCxnSpPr>
          <p:nvPr/>
        </p:nvCxnSpPr>
        <p:spPr>
          <a:xfrm flipV="1">
            <a:off x="7280910" y="2709000"/>
            <a:ext cx="0" cy="1440000"/>
          </a:xfrm>
          <a:prstGeom prst="straightConnector1">
            <a:avLst/>
          </a:prstGeom>
          <a:ln w="28575" cap="rnd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62873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/>
              <p:cNvSpPr txBox="1"/>
              <p:nvPr/>
            </p:nvSpPr>
            <p:spPr>
              <a:xfrm>
                <a:off x="696000" y="1219541"/>
                <a:ext cx="10800000" cy="49689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zh-CN" altLang="en-US" sz="2400">
                    <a:latin typeface="+mn-ea"/>
                  </a:rPr>
                  <a:t>连续形式</a:t>
                </a:r>
                <a:r>
                  <a:rPr lang="en-US" altLang="zh-CN" sz="2400"/>
                  <a:t>PID</a:t>
                </a:r>
                <a:r>
                  <a:rPr lang="zh-CN" altLang="en-US" sz="2400"/>
                  <a:t>：</a:t>
                </a:r>
                <a:endParaRPr lang="en-US" altLang="zh-CN" sz="240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𝑜𝑢𝑡</m:t>
                      </m:r>
                      <m:d>
                        <m:dPr>
                          <m:ctrlP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𝑒𝑟𝑟𝑜𝑟</m:t>
                      </m:r>
                      <m:d>
                        <m:dPr>
                          <m:ctrlP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nary>
                        <m:naryPr>
                          <m:ctrlP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𝑒𝑟𝑟𝑜𝑟</m:t>
                          </m:r>
                          <m:d>
                            <m:dPr>
                              <m:ctrlP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e>
                      </m:nary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𝑑𝑒𝑟𝑟𝑜𝑟</m:t>
                          </m:r>
                          <m:d>
                            <m:dPr>
                              <m:ctrlP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</m:oMath>
                  </m:oMathPara>
                </a14:m>
                <a:endParaRPr lang="en-US" altLang="zh-CN" sz="2400">
                  <a:latin typeface="+mn-ea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zh-CN" altLang="en-US" sz="2400">
                    <a:latin typeface="+mn-ea"/>
                  </a:rPr>
                  <a:t>离散形式</a:t>
                </a:r>
                <a:r>
                  <a:rPr lang="en-US" altLang="zh-CN" sz="2400">
                    <a:latin typeface="+mn-ea"/>
                  </a:rPr>
                  <a:t>PID</a:t>
                </a:r>
                <a:r>
                  <a:rPr lang="zh-CN" altLang="en-US" sz="2400"/>
                  <a:t>：</a:t>
                </a:r>
                <a:endParaRPr lang="en-US" altLang="zh-CN" sz="240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𝑜𝑢𝑡</m:t>
                      </m:r>
                      <m:d>
                        <m:dPr>
                          <m:ctrlP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𝑒𝑟𝑟𝑜𝑟</m:t>
                      </m:r>
                      <m:d>
                        <m:dPr>
                          <m:ctrlP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𝑇</m:t>
                      </m:r>
                      <m:nary>
                        <m:naryPr>
                          <m:chr m:val="∑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brk m:alnAt="23"/>
                            </m:rPr>
                            <a:rPr lang="en-US" altLang="zh-CN" sz="2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𝑒𝑟𝑟𝑜𝑟</m:t>
                          </m:r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</m:e>
                      </m:nary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𝑒𝑟𝑟𝑜𝑟</m:t>
                          </m:r>
                          <m:d>
                            <m:dPr>
                              <m:ctrlP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𝑒𝑟𝑟𝑜𝑟</m:t>
                          </m:r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−1)</m:t>
                          </m:r>
                        </m:num>
                        <m:den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</m:oMath>
                  </m:oMathPara>
                </a14:m>
                <a:endParaRPr lang="en-US" altLang="zh-CN" sz="2400">
                  <a:latin typeface="+mn-ea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altLang="zh-CN" sz="2400">
                  <a:latin typeface="+mn-ea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zh-CN" altLang="en-US" sz="2400">
                    <a:latin typeface="+mn-ea"/>
                  </a:rPr>
                  <a:t>若将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zh-CN" altLang="en-US" sz="2400">
                    <a:latin typeface="+mn-ea"/>
                  </a:rPr>
                  <a:t>并入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2400">
                    <a:latin typeface="+mn-ea"/>
                  </a:rPr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400" i="1">
                            <a:latin typeface="Cambria Math" panose="02040503050406030204" pitchFamily="18" charset="0"/>
                          </a:rPr>
                          <m:t>d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2400">
                    <a:latin typeface="+mn-ea"/>
                  </a:rPr>
                  <a:t>，则：</a:t>
                </a:r>
                <a:endParaRPr lang="en-US" altLang="zh-CN" sz="2400">
                  <a:latin typeface="+mn-ea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𝑜𝑢𝑡</m:t>
                      </m:r>
                      <m:d>
                        <m:dPr>
                          <m:ctrlP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𝑒𝑟𝑟𝑜𝑟</m:t>
                      </m:r>
                      <m:d>
                        <m:dPr>
                          <m:ctrlP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nary>
                        <m:naryPr>
                          <m:chr m:val="∑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brk m:alnAt="23"/>
                            </m:rPr>
                            <a:rPr lang="en-US" altLang="zh-CN" sz="2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𝑒𝑟𝑟𝑜𝑟</m:t>
                          </m:r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</m:e>
                      </m:nary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∗(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𝑒𝑟𝑟𝑜𝑟</m:t>
                      </m:r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𝑒𝑟𝑟𝑜𝑟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−1))</m:t>
                      </m:r>
                    </m:oMath>
                  </m:oMathPara>
                </a14:m>
                <a:endParaRPr lang="en-US" altLang="zh-CN" sz="2400">
                  <a:latin typeface="+mn-ea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altLang="zh-CN" sz="2400">
                  <a:latin typeface="+mn-ea"/>
                </a:endParaRPr>
              </a:p>
            </p:txBody>
          </p:sp>
        </mc:Choice>
        <mc:Fallback xmlns="">
          <p:sp>
            <p:nvSpPr>
              <p:cNvPr id="17" name="文本框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000" y="1219541"/>
                <a:ext cx="10800000" cy="4968924"/>
              </a:xfrm>
              <a:prstGeom prst="rect">
                <a:avLst/>
              </a:prstGeom>
              <a:blipFill>
                <a:blip r:embed="rId2"/>
                <a:stretch>
                  <a:fillRect l="-734" t="-85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文本框 12"/>
          <p:cNvSpPr txBox="1"/>
          <p:nvPr/>
        </p:nvSpPr>
        <p:spPr>
          <a:xfrm>
            <a:off x="1354737" y="475762"/>
            <a:ext cx="87265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>
                <a:latin typeface="+mn-ea"/>
              </a:rPr>
              <a:t>连续形式</a:t>
            </a:r>
            <a:r>
              <a:rPr lang="en-US" altLang="zh-CN" sz="2800"/>
              <a:t>PID</a:t>
            </a:r>
            <a:r>
              <a:rPr lang="zh-CN" altLang="en-US" sz="2800"/>
              <a:t>与离散</a:t>
            </a:r>
            <a:r>
              <a:rPr lang="zh-CN" altLang="en-US" sz="2800">
                <a:latin typeface="+mn-ea"/>
              </a:rPr>
              <a:t>形式</a:t>
            </a:r>
            <a:r>
              <a:rPr lang="en-US" altLang="zh-CN" sz="2800"/>
              <a:t>PID</a:t>
            </a:r>
            <a:r>
              <a:rPr lang="zh-CN" altLang="en-US" sz="2800"/>
              <a:t>公式</a:t>
            </a: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9FEF5B06-665C-F2BA-0EFD-4FA45937C44E}"/>
              </a:ext>
            </a:extLst>
          </p:cNvPr>
          <p:cNvGrpSpPr/>
          <p:nvPr/>
        </p:nvGrpSpPr>
        <p:grpSpPr>
          <a:xfrm>
            <a:off x="695999" y="467372"/>
            <a:ext cx="10800002" cy="540000"/>
            <a:chOff x="664415" y="326304"/>
            <a:chExt cx="10800002" cy="540000"/>
          </a:xfrm>
        </p:grpSpPr>
        <p:sp>
          <p:nvSpPr>
            <p:cNvPr id="4" name="圆角矩形 3"/>
            <p:cNvSpPr/>
            <p:nvPr/>
          </p:nvSpPr>
          <p:spPr>
            <a:xfrm>
              <a:off x="664415" y="362305"/>
              <a:ext cx="540000" cy="468000"/>
            </a:xfrm>
            <a:prstGeom prst="roundRect">
              <a:avLst>
                <a:gd name="adj" fmla="val 22610"/>
              </a:avLst>
            </a:prstGeom>
            <a:solidFill>
              <a:schemeClr val="accent5">
                <a:lumMod val="7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noFill/>
              </a:endParaRPr>
            </a:p>
          </p:txBody>
        </p:sp>
        <p:cxnSp>
          <p:nvCxnSpPr>
            <p:cNvPr id="6" name="直接连接符 5"/>
            <p:cNvCxnSpPr/>
            <p:nvPr/>
          </p:nvCxnSpPr>
          <p:spPr>
            <a:xfrm>
              <a:off x="664417" y="843267"/>
              <a:ext cx="10800000" cy="0"/>
            </a:xfrm>
            <a:prstGeom prst="line">
              <a:avLst/>
            </a:prstGeom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矩形 9"/>
            <p:cNvSpPr/>
            <p:nvPr/>
          </p:nvSpPr>
          <p:spPr>
            <a:xfrm>
              <a:off x="664416" y="662291"/>
              <a:ext cx="540000" cy="180975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Freeform 388"/>
            <p:cNvSpPr>
              <a:spLocks/>
            </p:cNvSpPr>
            <p:nvPr/>
          </p:nvSpPr>
          <p:spPr bwMode="auto">
            <a:xfrm>
              <a:off x="783154" y="475854"/>
              <a:ext cx="302522" cy="252000"/>
            </a:xfrm>
            <a:custGeom>
              <a:avLst/>
              <a:gdLst>
                <a:gd name="T0" fmla="*/ 90 w 111"/>
                <a:gd name="T1" fmla="*/ 55 h 106"/>
                <a:gd name="T2" fmla="*/ 111 w 111"/>
                <a:gd name="T3" fmla="*/ 55 h 106"/>
                <a:gd name="T4" fmla="*/ 55 w 111"/>
                <a:gd name="T5" fmla="*/ 0 h 106"/>
                <a:gd name="T6" fmla="*/ 0 w 111"/>
                <a:gd name="T7" fmla="*/ 55 h 106"/>
                <a:gd name="T8" fmla="*/ 20 w 111"/>
                <a:gd name="T9" fmla="*/ 55 h 106"/>
                <a:gd name="T10" fmla="*/ 20 w 111"/>
                <a:gd name="T11" fmla="*/ 106 h 106"/>
                <a:gd name="T12" fmla="*/ 45 w 111"/>
                <a:gd name="T13" fmla="*/ 106 h 106"/>
                <a:gd name="T14" fmla="*/ 45 w 111"/>
                <a:gd name="T15" fmla="*/ 75 h 106"/>
                <a:gd name="T16" fmla="*/ 66 w 111"/>
                <a:gd name="T17" fmla="*/ 75 h 106"/>
                <a:gd name="T18" fmla="*/ 66 w 111"/>
                <a:gd name="T19" fmla="*/ 106 h 106"/>
                <a:gd name="T20" fmla="*/ 90 w 111"/>
                <a:gd name="T21" fmla="*/ 106 h 106"/>
                <a:gd name="T22" fmla="*/ 90 w 111"/>
                <a:gd name="T23" fmla="*/ 55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1" h="106">
                  <a:moveTo>
                    <a:pt x="90" y="55"/>
                  </a:moveTo>
                  <a:lnTo>
                    <a:pt x="111" y="55"/>
                  </a:lnTo>
                  <a:lnTo>
                    <a:pt x="55" y="0"/>
                  </a:lnTo>
                  <a:lnTo>
                    <a:pt x="0" y="55"/>
                  </a:lnTo>
                  <a:lnTo>
                    <a:pt x="20" y="55"/>
                  </a:lnTo>
                  <a:lnTo>
                    <a:pt x="20" y="106"/>
                  </a:lnTo>
                  <a:lnTo>
                    <a:pt x="45" y="106"/>
                  </a:lnTo>
                  <a:lnTo>
                    <a:pt x="45" y="75"/>
                  </a:lnTo>
                  <a:lnTo>
                    <a:pt x="66" y="75"/>
                  </a:lnTo>
                  <a:lnTo>
                    <a:pt x="66" y="106"/>
                  </a:lnTo>
                  <a:lnTo>
                    <a:pt x="90" y="106"/>
                  </a:lnTo>
                  <a:lnTo>
                    <a:pt x="90" y="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4CAC7A80-C0BE-38B5-F171-D32D1BA2D7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68418" y="326304"/>
              <a:ext cx="1295999" cy="54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425534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1354737" y="475762"/>
            <a:ext cx="87265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>
                <a:latin typeface="+mn-ea"/>
              </a:rPr>
              <a:t>连续形式</a:t>
            </a:r>
            <a:r>
              <a:rPr lang="en-US" altLang="zh-CN" sz="2800"/>
              <a:t>PID</a:t>
            </a:r>
            <a:r>
              <a:rPr lang="zh-CN" altLang="en-US" sz="2800"/>
              <a:t>离散化示意图</a:t>
            </a: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9FEF5B06-665C-F2BA-0EFD-4FA45937C44E}"/>
              </a:ext>
            </a:extLst>
          </p:cNvPr>
          <p:cNvGrpSpPr/>
          <p:nvPr/>
        </p:nvGrpSpPr>
        <p:grpSpPr>
          <a:xfrm>
            <a:off x="695999" y="467372"/>
            <a:ext cx="10800002" cy="540000"/>
            <a:chOff x="664415" y="326304"/>
            <a:chExt cx="10800002" cy="540000"/>
          </a:xfrm>
        </p:grpSpPr>
        <p:sp>
          <p:nvSpPr>
            <p:cNvPr id="4" name="圆角矩形 3"/>
            <p:cNvSpPr/>
            <p:nvPr/>
          </p:nvSpPr>
          <p:spPr>
            <a:xfrm>
              <a:off x="664415" y="362305"/>
              <a:ext cx="540000" cy="468000"/>
            </a:xfrm>
            <a:prstGeom prst="roundRect">
              <a:avLst>
                <a:gd name="adj" fmla="val 22610"/>
              </a:avLst>
            </a:prstGeom>
            <a:solidFill>
              <a:schemeClr val="accent5">
                <a:lumMod val="7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noFill/>
              </a:endParaRPr>
            </a:p>
          </p:txBody>
        </p:sp>
        <p:cxnSp>
          <p:nvCxnSpPr>
            <p:cNvPr id="6" name="直接连接符 5"/>
            <p:cNvCxnSpPr/>
            <p:nvPr/>
          </p:nvCxnSpPr>
          <p:spPr>
            <a:xfrm>
              <a:off x="664417" y="843267"/>
              <a:ext cx="10800000" cy="0"/>
            </a:xfrm>
            <a:prstGeom prst="line">
              <a:avLst/>
            </a:prstGeom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矩形 9"/>
            <p:cNvSpPr/>
            <p:nvPr/>
          </p:nvSpPr>
          <p:spPr>
            <a:xfrm>
              <a:off x="664416" y="662291"/>
              <a:ext cx="540000" cy="180975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Freeform 388"/>
            <p:cNvSpPr>
              <a:spLocks/>
            </p:cNvSpPr>
            <p:nvPr/>
          </p:nvSpPr>
          <p:spPr bwMode="auto">
            <a:xfrm>
              <a:off x="783154" y="475854"/>
              <a:ext cx="302522" cy="252000"/>
            </a:xfrm>
            <a:custGeom>
              <a:avLst/>
              <a:gdLst>
                <a:gd name="T0" fmla="*/ 90 w 111"/>
                <a:gd name="T1" fmla="*/ 55 h 106"/>
                <a:gd name="T2" fmla="*/ 111 w 111"/>
                <a:gd name="T3" fmla="*/ 55 h 106"/>
                <a:gd name="T4" fmla="*/ 55 w 111"/>
                <a:gd name="T5" fmla="*/ 0 h 106"/>
                <a:gd name="T6" fmla="*/ 0 w 111"/>
                <a:gd name="T7" fmla="*/ 55 h 106"/>
                <a:gd name="T8" fmla="*/ 20 w 111"/>
                <a:gd name="T9" fmla="*/ 55 h 106"/>
                <a:gd name="T10" fmla="*/ 20 w 111"/>
                <a:gd name="T11" fmla="*/ 106 h 106"/>
                <a:gd name="T12" fmla="*/ 45 w 111"/>
                <a:gd name="T13" fmla="*/ 106 h 106"/>
                <a:gd name="T14" fmla="*/ 45 w 111"/>
                <a:gd name="T15" fmla="*/ 75 h 106"/>
                <a:gd name="T16" fmla="*/ 66 w 111"/>
                <a:gd name="T17" fmla="*/ 75 h 106"/>
                <a:gd name="T18" fmla="*/ 66 w 111"/>
                <a:gd name="T19" fmla="*/ 106 h 106"/>
                <a:gd name="T20" fmla="*/ 90 w 111"/>
                <a:gd name="T21" fmla="*/ 106 h 106"/>
                <a:gd name="T22" fmla="*/ 90 w 111"/>
                <a:gd name="T23" fmla="*/ 55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1" h="106">
                  <a:moveTo>
                    <a:pt x="90" y="55"/>
                  </a:moveTo>
                  <a:lnTo>
                    <a:pt x="111" y="55"/>
                  </a:lnTo>
                  <a:lnTo>
                    <a:pt x="55" y="0"/>
                  </a:lnTo>
                  <a:lnTo>
                    <a:pt x="0" y="55"/>
                  </a:lnTo>
                  <a:lnTo>
                    <a:pt x="20" y="55"/>
                  </a:lnTo>
                  <a:lnTo>
                    <a:pt x="20" y="106"/>
                  </a:lnTo>
                  <a:lnTo>
                    <a:pt x="45" y="106"/>
                  </a:lnTo>
                  <a:lnTo>
                    <a:pt x="45" y="75"/>
                  </a:lnTo>
                  <a:lnTo>
                    <a:pt x="66" y="75"/>
                  </a:lnTo>
                  <a:lnTo>
                    <a:pt x="66" y="106"/>
                  </a:lnTo>
                  <a:lnTo>
                    <a:pt x="90" y="106"/>
                  </a:lnTo>
                  <a:lnTo>
                    <a:pt x="90" y="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4CAC7A80-C0BE-38B5-F171-D32D1BA2D7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68418" y="326304"/>
              <a:ext cx="1295999" cy="540000"/>
            </a:xfrm>
            <a:prstGeom prst="rect">
              <a:avLst/>
            </a:prstGeom>
          </p:spPr>
        </p:pic>
      </p:grpSp>
      <p:grpSp>
        <p:nvGrpSpPr>
          <p:cNvPr id="166" name="组合 165">
            <a:extLst>
              <a:ext uri="{FF2B5EF4-FFF2-40B4-BE49-F238E27FC236}">
                <a16:creationId xmlns:a16="http://schemas.microsoft.com/office/drawing/2014/main" id="{D6C23AB8-C632-7493-6DBB-BFEE6BD08484}"/>
              </a:ext>
            </a:extLst>
          </p:cNvPr>
          <p:cNvGrpSpPr/>
          <p:nvPr/>
        </p:nvGrpSpPr>
        <p:grpSpPr>
          <a:xfrm>
            <a:off x="1515068" y="1142064"/>
            <a:ext cx="3677870" cy="3400752"/>
            <a:chOff x="1280160" y="1651500"/>
            <a:chExt cx="3677870" cy="3400752"/>
          </a:xfrm>
        </p:grpSpPr>
        <p:sp>
          <p:nvSpPr>
            <p:cNvPr id="135" name="矩形 134">
              <a:extLst>
                <a:ext uri="{FF2B5EF4-FFF2-40B4-BE49-F238E27FC236}">
                  <a16:creationId xmlns:a16="http://schemas.microsoft.com/office/drawing/2014/main" id="{04436679-EB52-8871-8DF0-D2B2C8D772B6}"/>
                </a:ext>
              </a:extLst>
            </p:cNvPr>
            <p:cNvSpPr/>
            <p:nvPr/>
          </p:nvSpPr>
          <p:spPr>
            <a:xfrm>
              <a:off x="4276862" y="3219354"/>
              <a:ext cx="344016" cy="891477"/>
            </a:xfrm>
            <a:prstGeom prst="rect">
              <a:avLst/>
            </a:prstGeom>
            <a:pattFill prst="wdUpDiag">
              <a:fgClr>
                <a:schemeClr val="accent1">
                  <a:lumMod val="40000"/>
                  <a:lumOff val="60000"/>
                </a:schemeClr>
              </a:fgClr>
              <a:bgClr>
                <a:schemeClr val="bg1"/>
              </a:bgClr>
            </a:pattFill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矩形 81">
              <a:extLst>
                <a:ext uri="{FF2B5EF4-FFF2-40B4-BE49-F238E27FC236}">
                  <a16:creationId xmlns:a16="http://schemas.microsoft.com/office/drawing/2014/main" id="{20B9912A-7E2A-AE22-442F-6CEE7956D621}"/>
                </a:ext>
              </a:extLst>
            </p:cNvPr>
            <p:cNvSpPr/>
            <p:nvPr/>
          </p:nvSpPr>
          <p:spPr>
            <a:xfrm>
              <a:off x="3934444" y="2964044"/>
              <a:ext cx="344016" cy="1146787"/>
            </a:xfrm>
            <a:prstGeom prst="rect">
              <a:avLst/>
            </a:prstGeom>
            <a:pattFill prst="wdUpDiag">
              <a:fgClr>
                <a:schemeClr val="accent1">
                  <a:lumMod val="40000"/>
                  <a:lumOff val="60000"/>
                </a:schemeClr>
              </a:fgClr>
              <a:bgClr>
                <a:schemeClr val="bg1"/>
              </a:bgClr>
            </a:pattFill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12FE8A64-5159-6917-5925-E11445553E9F}"/>
                </a:ext>
              </a:extLst>
            </p:cNvPr>
            <p:cNvSpPr/>
            <p:nvPr/>
          </p:nvSpPr>
          <p:spPr>
            <a:xfrm>
              <a:off x="1510194" y="2269238"/>
              <a:ext cx="344016" cy="1841593"/>
            </a:xfrm>
            <a:prstGeom prst="rect">
              <a:avLst/>
            </a:prstGeom>
            <a:pattFill prst="wdUpDiag">
              <a:fgClr>
                <a:schemeClr val="accent1">
                  <a:lumMod val="40000"/>
                  <a:lumOff val="60000"/>
                </a:schemeClr>
              </a:fgClr>
              <a:bgClr>
                <a:schemeClr val="bg1"/>
              </a:bgClr>
            </a:pattFill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矩形 56">
              <a:extLst>
                <a:ext uri="{FF2B5EF4-FFF2-40B4-BE49-F238E27FC236}">
                  <a16:creationId xmlns:a16="http://schemas.microsoft.com/office/drawing/2014/main" id="{37988E89-EC18-9BA6-7D2E-DB777F4EC124}"/>
                </a:ext>
              </a:extLst>
            </p:cNvPr>
            <p:cNvSpPr/>
            <p:nvPr/>
          </p:nvSpPr>
          <p:spPr>
            <a:xfrm>
              <a:off x="1856745" y="2684011"/>
              <a:ext cx="344016" cy="1426820"/>
            </a:xfrm>
            <a:prstGeom prst="rect">
              <a:avLst/>
            </a:prstGeom>
            <a:pattFill prst="wdUpDiag">
              <a:fgClr>
                <a:schemeClr val="accent1">
                  <a:lumMod val="40000"/>
                  <a:lumOff val="60000"/>
                </a:schemeClr>
              </a:fgClr>
              <a:bgClr>
                <a:schemeClr val="bg1"/>
              </a:bgClr>
            </a:pattFill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5A96AF01-B2D3-0D56-22C4-DA3D0ED077C3}"/>
                </a:ext>
              </a:extLst>
            </p:cNvPr>
            <p:cNvSpPr/>
            <p:nvPr/>
          </p:nvSpPr>
          <p:spPr>
            <a:xfrm>
              <a:off x="2203296" y="3013574"/>
              <a:ext cx="344016" cy="1097257"/>
            </a:xfrm>
            <a:prstGeom prst="rect">
              <a:avLst/>
            </a:prstGeom>
            <a:pattFill prst="wdUpDiag">
              <a:fgClr>
                <a:schemeClr val="accent1">
                  <a:lumMod val="40000"/>
                  <a:lumOff val="60000"/>
                </a:schemeClr>
              </a:fgClr>
              <a:bgClr>
                <a:schemeClr val="bg1"/>
              </a:bgClr>
            </a:pattFill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CFC83143-CAFE-8E8A-487C-46F6F4E196EF}"/>
                </a:ext>
              </a:extLst>
            </p:cNvPr>
            <p:cNvSpPr/>
            <p:nvPr/>
          </p:nvSpPr>
          <p:spPr>
            <a:xfrm>
              <a:off x="2549847" y="3150948"/>
              <a:ext cx="344016" cy="959884"/>
            </a:xfrm>
            <a:prstGeom prst="rect">
              <a:avLst/>
            </a:prstGeom>
            <a:pattFill prst="wdUpDiag">
              <a:fgClr>
                <a:schemeClr val="accent1">
                  <a:lumMod val="40000"/>
                  <a:lumOff val="60000"/>
                </a:schemeClr>
              </a:fgClr>
              <a:bgClr>
                <a:schemeClr val="bg1"/>
              </a:bgClr>
            </a:pattFill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矩形 63">
              <a:extLst>
                <a:ext uri="{FF2B5EF4-FFF2-40B4-BE49-F238E27FC236}">
                  <a16:creationId xmlns:a16="http://schemas.microsoft.com/office/drawing/2014/main" id="{6210CEF4-1DBF-E824-E809-6A06AEBEFC94}"/>
                </a:ext>
              </a:extLst>
            </p:cNvPr>
            <p:cNvSpPr/>
            <p:nvPr/>
          </p:nvSpPr>
          <p:spPr>
            <a:xfrm>
              <a:off x="2896398" y="3070728"/>
              <a:ext cx="344016" cy="1040104"/>
            </a:xfrm>
            <a:prstGeom prst="rect">
              <a:avLst/>
            </a:prstGeom>
            <a:pattFill prst="wdUpDiag">
              <a:fgClr>
                <a:schemeClr val="accent1">
                  <a:lumMod val="40000"/>
                  <a:lumOff val="60000"/>
                </a:schemeClr>
              </a:fgClr>
              <a:bgClr>
                <a:schemeClr val="bg1"/>
              </a:bgClr>
            </a:pattFill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矩形 64">
              <a:extLst>
                <a:ext uri="{FF2B5EF4-FFF2-40B4-BE49-F238E27FC236}">
                  <a16:creationId xmlns:a16="http://schemas.microsoft.com/office/drawing/2014/main" id="{6EA82E15-156A-9218-7343-548DFA0D8642}"/>
                </a:ext>
              </a:extLst>
            </p:cNvPr>
            <p:cNvSpPr/>
            <p:nvPr/>
          </p:nvSpPr>
          <p:spPr>
            <a:xfrm>
              <a:off x="3242949" y="2914516"/>
              <a:ext cx="344016" cy="1196315"/>
            </a:xfrm>
            <a:prstGeom prst="rect">
              <a:avLst/>
            </a:prstGeom>
            <a:pattFill prst="wdUpDiag">
              <a:fgClr>
                <a:schemeClr val="accent1">
                  <a:lumMod val="40000"/>
                  <a:lumOff val="60000"/>
                </a:schemeClr>
              </a:fgClr>
              <a:bgClr>
                <a:schemeClr val="bg1"/>
              </a:bgClr>
            </a:pattFill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矩形 65">
              <a:extLst>
                <a:ext uri="{FF2B5EF4-FFF2-40B4-BE49-F238E27FC236}">
                  <a16:creationId xmlns:a16="http://schemas.microsoft.com/office/drawing/2014/main" id="{5A332440-BC82-905E-15E9-E6F4702B1CB8}"/>
                </a:ext>
              </a:extLst>
            </p:cNvPr>
            <p:cNvSpPr/>
            <p:nvPr/>
          </p:nvSpPr>
          <p:spPr>
            <a:xfrm>
              <a:off x="3589499" y="2838315"/>
              <a:ext cx="344016" cy="1272517"/>
            </a:xfrm>
            <a:prstGeom prst="rect">
              <a:avLst/>
            </a:prstGeom>
            <a:pattFill prst="wdUpDiag">
              <a:fgClr>
                <a:schemeClr val="accent1">
                  <a:lumMod val="40000"/>
                  <a:lumOff val="60000"/>
                </a:schemeClr>
              </a:fgClr>
              <a:bgClr>
                <a:schemeClr val="bg1"/>
              </a:bgClr>
            </a:pattFill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0" name="直接箭头连接符 29">
              <a:extLst>
                <a:ext uri="{FF2B5EF4-FFF2-40B4-BE49-F238E27FC236}">
                  <a16:creationId xmlns:a16="http://schemas.microsoft.com/office/drawing/2014/main" id="{FB36DB0F-EBD9-3DFF-E7C8-9B5B4AC491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84530" y="1651500"/>
              <a:ext cx="0" cy="2924214"/>
            </a:xfrm>
            <a:prstGeom prst="straightConnector1">
              <a:avLst/>
            </a:prstGeom>
            <a:ln w="28575" cap="rnd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箭头连接符 30">
              <a:extLst>
                <a:ext uri="{FF2B5EF4-FFF2-40B4-BE49-F238E27FC236}">
                  <a16:creationId xmlns:a16="http://schemas.microsoft.com/office/drawing/2014/main" id="{DC4C1026-5043-50F7-5E1E-62EE43F50A96}"/>
                </a:ext>
              </a:extLst>
            </p:cNvPr>
            <p:cNvCxnSpPr>
              <a:cxnSpLocks/>
            </p:cNvCxnSpPr>
            <p:nvPr/>
          </p:nvCxnSpPr>
          <p:spPr>
            <a:xfrm>
              <a:off x="1280160" y="4116708"/>
              <a:ext cx="3677870" cy="0"/>
            </a:xfrm>
            <a:prstGeom prst="straightConnector1">
              <a:avLst/>
            </a:prstGeom>
            <a:ln w="28575" cap="rnd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箭头连接符 16">
              <a:extLst>
                <a:ext uri="{FF2B5EF4-FFF2-40B4-BE49-F238E27FC236}">
                  <a16:creationId xmlns:a16="http://schemas.microsoft.com/office/drawing/2014/main" id="{8639EF09-B3BC-4051-8E29-F79669580F0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28753" y="2684011"/>
              <a:ext cx="1711" cy="1432697"/>
            </a:xfrm>
            <a:prstGeom prst="straightConnector1">
              <a:avLst/>
            </a:prstGeom>
            <a:ln w="28575" cap="rnd">
              <a:solidFill>
                <a:schemeClr val="tx1"/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箭头连接符 19">
              <a:extLst>
                <a:ext uri="{FF2B5EF4-FFF2-40B4-BE49-F238E27FC236}">
                  <a16:creationId xmlns:a16="http://schemas.microsoft.com/office/drawing/2014/main" id="{218D5952-9D50-EDB7-65A5-AC75CD1BEB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75304" y="3013574"/>
              <a:ext cx="1094" cy="1103134"/>
            </a:xfrm>
            <a:prstGeom prst="straightConnector1">
              <a:avLst/>
            </a:prstGeom>
            <a:ln w="28575" cap="rnd">
              <a:solidFill>
                <a:schemeClr val="tx1"/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箭头连接符 20">
              <a:extLst>
                <a:ext uri="{FF2B5EF4-FFF2-40B4-BE49-F238E27FC236}">
                  <a16:creationId xmlns:a16="http://schemas.microsoft.com/office/drawing/2014/main" id="{98AFFF43-8B65-2310-7CA4-660B7A6FA1A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21855" y="3150948"/>
              <a:ext cx="477" cy="965760"/>
            </a:xfrm>
            <a:prstGeom prst="straightConnector1">
              <a:avLst/>
            </a:prstGeom>
            <a:ln w="28575" cap="rnd">
              <a:solidFill>
                <a:schemeClr val="tx1"/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箭头连接符 21">
              <a:extLst>
                <a:ext uri="{FF2B5EF4-FFF2-40B4-BE49-F238E27FC236}">
                  <a16:creationId xmlns:a16="http://schemas.microsoft.com/office/drawing/2014/main" id="{29AF3714-A79A-560D-11F7-53E7E01E346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068266" y="3070728"/>
              <a:ext cx="140" cy="1045980"/>
            </a:xfrm>
            <a:prstGeom prst="straightConnector1">
              <a:avLst/>
            </a:prstGeom>
            <a:ln w="28575" cap="rnd">
              <a:solidFill>
                <a:schemeClr val="tx1"/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箭头连接符 22">
              <a:extLst>
                <a:ext uri="{FF2B5EF4-FFF2-40B4-BE49-F238E27FC236}">
                  <a16:creationId xmlns:a16="http://schemas.microsoft.com/office/drawing/2014/main" id="{9D79A6C3-B0A3-1903-4735-311637803B8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414200" y="2914516"/>
              <a:ext cx="757" cy="1202192"/>
            </a:xfrm>
            <a:prstGeom prst="straightConnector1">
              <a:avLst/>
            </a:prstGeom>
            <a:ln w="28575" cap="rnd">
              <a:solidFill>
                <a:schemeClr val="tx1"/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箭头连接符 23">
              <a:extLst>
                <a:ext uri="{FF2B5EF4-FFF2-40B4-BE49-F238E27FC236}">
                  <a16:creationId xmlns:a16="http://schemas.microsoft.com/office/drawing/2014/main" id="{47C39ED5-10C8-EBFB-3DB6-EB5FF21DE8A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760134" y="2838316"/>
              <a:ext cx="1373" cy="1278392"/>
            </a:xfrm>
            <a:prstGeom prst="straightConnector1">
              <a:avLst/>
            </a:prstGeom>
            <a:ln w="28575" cap="rnd">
              <a:solidFill>
                <a:schemeClr val="tx1"/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箭头连接符 24">
              <a:extLst>
                <a:ext uri="{FF2B5EF4-FFF2-40B4-BE49-F238E27FC236}">
                  <a16:creationId xmlns:a16="http://schemas.microsoft.com/office/drawing/2014/main" id="{40BA7440-CE96-52FC-E32B-A3199DAB21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06068" y="2964044"/>
              <a:ext cx="0" cy="1152664"/>
            </a:xfrm>
            <a:prstGeom prst="straightConnector1">
              <a:avLst/>
            </a:prstGeom>
            <a:ln w="28575" cap="rnd">
              <a:solidFill>
                <a:schemeClr val="tx1"/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B30C8291-CA36-13CC-28A4-764B5ED65378}"/>
                </a:ext>
              </a:extLst>
            </p:cNvPr>
            <p:cNvSpPr txBox="1"/>
            <p:nvPr/>
          </p:nvSpPr>
          <p:spPr>
            <a:xfrm>
              <a:off x="1354737" y="4116708"/>
              <a:ext cx="39273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800">
                  <a:latin typeface="+mn-ea"/>
                </a:rPr>
                <a:t>0</a:t>
              </a:r>
              <a:endParaRPr lang="zh-CN" altLang="en-US"/>
            </a:p>
          </p:txBody>
        </p: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D15BC686-B912-21BA-F08B-EC3C5379259D}"/>
                </a:ext>
              </a:extLst>
            </p:cNvPr>
            <p:cNvSpPr txBox="1"/>
            <p:nvPr/>
          </p:nvSpPr>
          <p:spPr>
            <a:xfrm>
              <a:off x="1829051" y="4116708"/>
              <a:ext cx="39273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800">
                  <a:latin typeface="+mn-ea"/>
                </a:rPr>
                <a:t>1</a:t>
              </a:r>
              <a:endParaRPr lang="zh-CN" altLang="en-US"/>
            </a:p>
          </p:txBody>
        </p: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930CDEBD-AFC5-3F2B-18CD-9EA292C59BD2}"/>
                </a:ext>
              </a:extLst>
            </p:cNvPr>
            <p:cNvSpPr txBox="1"/>
            <p:nvPr/>
          </p:nvSpPr>
          <p:spPr>
            <a:xfrm>
              <a:off x="2180032" y="4116708"/>
              <a:ext cx="39273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800">
                  <a:latin typeface="+mn-ea"/>
                </a:rPr>
                <a:t>2</a:t>
              </a:r>
              <a:endParaRPr lang="zh-CN" altLang="en-US"/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12F2EF99-3186-046A-9622-A80E83768D74}"/>
                </a:ext>
              </a:extLst>
            </p:cNvPr>
            <p:cNvSpPr txBox="1"/>
            <p:nvPr/>
          </p:nvSpPr>
          <p:spPr>
            <a:xfrm>
              <a:off x="2521050" y="4116708"/>
              <a:ext cx="39273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800">
                  <a:latin typeface="+mn-ea"/>
                </a:rPr>
                <a:t>3</a:t>
              </a:r>
              <a:endParaRPr lang="zh-CN" altLang="en-US"/>
            </a:p>
          </p:txBody>
        </p: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21E5BB03-007A-91A6-1674-30C77D415722}"/>
                </a:ext>
              </a:extLst>
            </p:cNvPr>
            <p:cNvSpPr txBox="1"/>
            <p:nvPr/>
          </p:nvSpPr>
          <p:spPr>
            <a:xfrm>
              <a:off x="2868901" y="4116708"/>
              <a:ext cx="39273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800">
                  <a:latin typeface="+mn-ea"/>
                </a:rPr>
                <a:t>4</a:t>
              </a:r>
              <a:endParaRPr lang="zh-CN" altLang="en-US"/>
            </a:p>
          </p:txBody>
        </p: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1045E2E6-EF67-2BDD-83E1-81B9962E6CDF}"/>
                </a:ext>
              </a:extLst>
            </p:cNvPr>
            <p:cNvSpPr txBox="1"/>
            <p:nvPr/>
          </p:nvSpPr>
          <p:spPr>
            <a:xfrm>
              <a:off x="3219751" y="4116708"/>
              <a:ext cx="39273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800">
                  <a:latin typeface="+mn-ea"/>
                </a:rPr>
                <a:t>5</a:t>
              </a:r>
              <a:endParaRPr lang="zh-CN" altLang="en-US"/>
            </a:p>
          </p:txBody>
        </p: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B27FD615-DDF7-0072-9ACB-C4BCBEADF01B}"/>
                </a:ext>
              </a:extLst>
            </p:cNvPr>
            <p:cNvSpPr txBox="1"/>
            <p:nvPr/>
          </p:nvSpPr>
          <p:spPr>
            <a:xfrm>
              <a:off x="3560637" y="4116708"/>
              <a:ext cx="39273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800">
                  <a:latin typeface="+mn-ea"/>
                </a:rPr>
                <a:t>6</a:t>
              </a:r>
              <a:endParaRPr lang="zh-CN" altLang="en-US"/>
            </a:p>
          </p:txBody>
        </p: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35DCBAAE-27F7-A30B-1FDF-3FAC33183C52}"/>
                </a:ext>
              </a:extLst>
            </p:cNvPr>
            <p:cNvSpPr txBox="1"/>
            <p:nvPr/>
          </p:nvSpPr>
          <p:spPr>
            <a:xfrm>
              <a:off x="3903439" y="4116708"/>
              <a:ext cx="39273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800">
                  <a:latin typeface="+mn-ea"/>
                </a:rPr>
                <a:t>7</a:t>
              </a:r>
              <a:endParaRPr lang="zh-CN" altLang="en-US"/>
            </a:p>
          </p:txBody>
        </p:sp>
        <p:cxnSp>
          <p:nvCxnSpPr>
            <p:cNvPr id="73" name="直接箭头连接符 72">
              <a:extLst>
                <a:ext uri="{FF2B5EF4-FFF2-40B4-BE49-F238E27FC236}">
                  <a16:creationId xmlns:a16="http://schemas.microsoft.com/office/drawing/2014/main" id="{D9CF4C27-1FC2-245C-801A-EE44F1064146}"/>
                </a:ext>
              </a:extLst>
            </p:cNvPr>
            <p:cNvCxnSpPr>
              <a:cxnSpLocks/>
            </p:cNvCxnSpPr>
            <p:nvPr/>
          </p:nvCxnSpPr>
          <p:spPr>
            <a:xfrm>
              <a:off x="1856043" y="2049175"/>
              <a:ext cx="0" cy="220063"/>
            </a:xfrm>
            <a:prstGeom prst="straightConnector1">
              <a:avLst/>
            </a:prstGeom>
            <a:ln w="28575" cap="rnd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接箭头连接符 73">
              <a:extLst>
                <a:ext uri="{FF2B5EF4-FFF2-40B4-BE49-F238E27FC236}">
                  <a16:creationId xmlns:a16="http://schemas.microsoft.com/office/drawing/2014/main" id="{6EAF5A1B-6212-C4DF-74B8-D0A733A88ADC}"/>
                </a:ext>
              </a:extLst>
            </p:cNvPr>
            <p:cNvCxnSpPr>
              <a:cxnSpLocks/>
            </p:cNvCxnSpPr>
            <p:nvPr/>
          </p:nvCxnSpPr>
          <p:spPr>
            <a:xfrm>
              <a:off x="1523026" y="2089306"/>
              <a:ext cx="318351" cy="0"/>
            </a:xfrm>
            <a:prstGeom prst="straightConnector1">
              <a:avLst/>
            </a:prstGeom>
            <a:ln w="28575" cap="rnd">
              <a:solidFill>
                <a:schemeClr val="tx1"/>
              </a:solidFill>
              <a:prstDash val="solid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文本框 76">
                  <a:extLst>
                    <a:ext uri="{FF2B5EF4-FFF2-40B4-BE49-F238E27FC236}">
                      <a16:creationId xmlns:a16="http://schemas.microsoft.com/office/drawing/2014/main" id="{4554055D-79B7-3C96-8FCA-0BD05902A66E}"/>
                    </a:ext>
                  </a:extLst>
                </p:cNvPr>
                <p:cNvSpPr txBox="1"/>
                <p:nvPr/>
              </p:nvSpPr>
              <p:spPr>
                <a:xfrm>
                  <a:off x="1477750" y="1743873"/>
                  <a:ext cx="702602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800" i="1" smtClean="0"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zh-CN" altLang="en-US"/>
                </a:p>
              </p:txBody>
            </p:sp>
          </mc:Choice>
          <mc:Fallback xmlns="">
            <p:sp>
              <p:nvSpPr>
                <p:cNvPr id="77" name="文本框 76">
                  <a:extLst>
                    <a:ext uri="{FF2B5EF4-FFF2-40B4-BE49-F238E27FC236}">
                      <a16:creationId xmlns:a16="http://schemas.microsoft.com/office/drawing/2014/main" id="{4554055D-79B7-3C96-8FCA-0BD05902A66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77750" y="1743873"/>
                  <a:ext cx="702602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8" name="任意多边形: 形状 77">
              <a:extLst>
                <a:ext uri="{FF2B5EF4-FFF2-40B4-BE49-F238E27FC236}">
                  <a16:creationId xmlns:a16="http://schemas.microsoft.com/office/drawing/2014/main" id="{EA040546-50AE-26F0-1B02-4CF346935C46}"/>
                </a:ext>
              </a:extLst>
            </p:cNvPr>
            <p:cNvSpPr/>
            <p:nvPr/>
          </p:nvSpPr>
          <p:spPr>
            <a:xfrm>
              <a:off x="1686510" y="2271260"/>
              <a:ext cx="3002280" cy="1168400"/>
            </a:xfrm>
            <a:custGeom>
              <a:avLst/>
              <a:gdLst>
                <a:gd name="connsiteX0" fmla="*/ 0 w 3002280"/>
                <a:gd name="connsiteY0" fmla="*/ 0 h 1168400"/>
                <a:gd name="connsiteX1" fmla="*/ 960120 w 3002280"/>
                <a:gd name="connsiteY1" fmla="*/ 868680 h 1168400"/>
                <a:gd name="connsiteX2" fmla="*/ 2082800 w 3002280"/>
                <a:gd name="connsiteY2" fmla="*/ 568960 h 1168400"/>
                <a:gd name="connsiteX3" fmla="*/ 3002280 w 3002280"/>
                <a:gd name="connsiteY3" fmla="*/ 1168400 h 1168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02280" h="1168400">
                  <a:moveTo>
                    <a:pt x="0" y="0"/>
                  </a:moveTo>
                  <a:cubicBezTo>
                    <a:pt x="306493" y="386926"/>
                    <a:pt x="612987" y="773853"/>
                    <a:pt x="960120" y="868680"/>
                  </a:cubicBezTo>
                  <a:cubicBezTo>
                    <a:pt x="1307253" y="963507"/>
                    <a:pt x="1742440" y="519007"/>
                    <a:pt x="2082800" y="568960"/>
                  </a:cubicBezTo>
                  <a:cubicBezTo>
                    <a:pt x="2423160" y="618913"/>
                    <a:pt x="2712720" y="893656"/>
                    <a:pt x="3002280" y="1168400"/>
                  </a:cubicBezTo>
                </a:path>
              </a:pathLst>
            </a:cu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80" name="直接箭头连接符 79">
              <a:extLst>
                <a:ext uri="{FF2B5EF4-FFF2-40B4-BE49-F238E27FC236}">
                  <a16:creationId xmlns:a16="http://schemas.microsoft.com/office/drawing/2014/main" id="{C2C33182-6D39-761E-DC63-F124C03FA1A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50656" y="3219354"/>
              <a:ext cx="0" cy="897354"/>
            </a:xfrm>
            <a:prstGeom prst="straightConnector1">
              <a:avLst/>
            </a:prstGeom>
            <a:ln w="28575" cap="rnd">
              <a:solidFill>
                <a:schemeClr val="tx1"/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文本框 80">
              <a:extLst>
                <a:ext uri="{FF2B5EF4-FFF2-40B4-BE49-F238E27FC236}">
                  <a16:creationId xmlns:a16="http://schemas.microsoft.com/office/drawing/2014/main" id="{2AA2BDAA-14A0-266D-D467-A2F692589D8C}"/>
                </a:ext>
              </a:extLst>
            </p:cNvPr>
            <p:cNvSpPr txBox="1"/>
            <p:nvPr/>
          </p:nvSpPr>
          <p:spPr>
            <a:xfrm>
              <a:off x="4252373" y="4116708"/>
              <a:ext cx="39273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800">
                  <a:latin typeface="+mn-ea"/>
                </a:rPr>
                <a:t>8</a:t>
              </a:r>
              <a:endParaRPr lang="zh-CN" altLang="en-US"/>
            </a:p>
          </p:txBody>
        </p:sp>
        <p:cxnSp>
          <p:nvCxnSpPr>
            <p:cNvPr id="159" name="直接箭头连接符 158">
              <a:extLst>
                <a:ext uri="{FF2B5EF4-FFF2-40B4-BE49-F238E27FC236}">
                  <a16:creationId xmlns:a16="http://schemas.microsoft.com/office/drawing/2014/main" id="{8A65DC27-3086-6F73-8838-EF75906BD59D}"/>
                </a:ext>
              </a:extLst>
            </p:cNvPr>
            <p:cNvCxnSpPr>
              <a:cxnSpLocks/>
            </p:cNvCxnSpPr>
            <p:nvPr/>
          </p:nvCxnSpPr>
          <p:spPr>
            <a:xfrm>
              <a:off x="1510194" y="2049175"/>
              <a:ext cx="0" cy="220063"/>
            </a:xfrm>
            <a:prstGeom prst="straightConnector1">
              <a:avLst/>
            </a:prstGeom>
            <a:ln w="28575" cap="rnd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直接箭头连接符 160">
              <a:extLst>
                <a:ext uri="{FF2B5EF4-FFF2-40B4-BE49-F238E27FC236}">
                  <a16:creationId xmlns:a16="http://schemas.microsoft.com/office/drawing/2014/main" id="{D2E073A0-D350-6EB0-52F0-D4EBB8F4572D}"/>
                </a:ext>
              </a:extLst>
            </p:cNvPr>
            <p:cNvCxnSpPr>
              <a:cxnSpLocks/>
            </p:cNvCxnSpPr>
            <p:nvPr/>
          </p:nvCxnSpPr>
          <p:spPr>
            <a:xfrm>
              <a:off x="2375304" y="4486040"/>
              <a:ext cx="0" cy="220063"/>
            </a:xfrm>
            <a:prstGeom prst="straightConnector1">
              <a:avLst/>
            </a:prstGeom>
            <a:ln w="28575" cap="rnd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直接箭头连接符 161">
              <a:extLst>
                <a:ext uri="{FF2B5EF4-FFF2-40B4-BE49-F238E27FC236}">
                  <a16:creationId xmlns:a16="http://schemas.microsoft.com/office/drawing/2014/main" id="{11271BCF-63FD-E1F7-ADD6-D80404A6BD8C}"/>
                </a:ext>
              </a:extLst>
            </p:cNvPr>
            <p:cNvCxnSpPr>
              <a:cxnSpLocks/>
            </p:cNvCxnSpPr>
            <p:nvPr/>
          </p:nvCxnSpPr>
          <p:spPr>
            <a:xfrm>
              <a:off x="2041585" y="4651901"/>
              <a:ext cx="318351" cy="0"/>
            </a:xfrm>
            <a:prstGeom prst="straightConnector1">
              <a:avLst/>
            </a:prstGeom>
            <a:ln w="28575" cap="rnd">
              <a:solidFill>
                <a:schemeClr val="tx1"/>
              </a:solidFill>
              <a:prstDash val="solid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3" name="文本框 162">
                  <a:extLst>
                    <a:ext uri="{FF2B5EF4-FFF2-40B4-BE49-F238E27FC236}">
                      <a16:creationId xmlns:a16="http://schemas.microsoft.com/office/drawing/2014/main" id="{7EB466EA-A970-DFDC-2F03-7AF7CABDE110}"/>
                    </a:ext>
                  </a:extLst>
                </p:cNvPr>
                <p:cNvSpPr txBox="1"/>
                <p:nvPr/>
              </p:nvSpPr>
              <p:spPr>
                <a:xfrm>
                  <a:off x="1870482" y="4682920"/>
                  <a:ext cx="702602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800" i="1" smtClean="0"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zh-CN" altLang="en-US"/>
                </a:p>
              </p:txBody>
            </p:sp>
          </mc:Choice>
          <mc:Fallback xmlns="">
            <p:sp>
              <p:nvSpPr>
                <p:cNvPr id="163" name="文本框 162">
                  <a:extLst>
                    <a:ext uri="{FF2B5EF4-FFF2-40B4-BE49-F238E27FC236}">
                      <a16:creationId xmlns:a16="http://schemas.microsoft.com/office/drawing/2014/main" id="{7EB466EA-A970-DFDC-2F03-7AF7CABDE1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70482" y="4682920"/>
                  <a:ext cx="702602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4" name="直接箭头连接符 163">
              <a:extLst>
                <a:ext uri="{FF2B5EF4-FFF2-40B4-BE49-F238E27FC236}">
                  <a16:creationId xmlns:a16="http://schemas.microsoft.com/office/drawing/2014/main" id="{036DDE43-E3D2-5E5D-8CAC-DE01023DA808}"/>
                </a:ext>
              </a:extLst>
            </p:cNvPr>
            <p:cNvCxnSpPr>
              <a:cxnSpLocks/>
            </p:cNvCxnSpPr>
            <p:nvPr/>
          </p:nvCxnSpPr>
          <p:spPr>
            <a:xfrm>
              <a:off x="2028753" y="4486040"/>
              <a:ext cx="0" cy="220063"/>
            </a:xfrm>
            <a:prstGeom prst="straightConnector1">
              <a:avLst/>
            </a:prstGeom>
            <a:ln w="28575" cap="rnd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8" name="文本框 167">
                <a:extLst>
                  <a:ext uri="{FF2B5EF4-FFF2-40B4-BE49-F238E27FC236}">
                    <a16:creationId xmlns:a16="http://schemas.microsoft.com/office/drawing/2014/main" id="{EBAEF4FB-4CBA-8962-10A3-F7457A13F8A8}"/>
                  </a:ext>
                </a:extLst>
              </p:cNvPr>
              <p:cNvSpPr txBox="1"/>
              <p:nvPr/>
            </p:nvSpPr>
            <p:spPr>
              <a:xfrm>
                <a:off x="694520" y="4506817"/>
                <a:ext cx="5475108" cy="20331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altLang="zh-CN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C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  <m:r>
                            <a:rPr lang="en-US" altLang="zh-C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r>
                            <a:rPr lang="en-US" altLang="zh-CN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𝑒𝑟𝑟𝑜𝑟</m:t>
                          </m:r>
                          <m:d>
                            <m:dPr>
                              <m:ctrlPr>
                                <a:rPr lang="en-US" altLang="zh-CN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altLang="zh-CN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e>
                      </m:nary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zh-CN" alt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所有蓝色矩形的面积</m:t>
                      </m:r>
                      <m:r>
                        <a:rPr lang="zh-CN" alt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之和</m:t>
                      </m:r>
                    </m:oMath>
                  </m:oMathPara>
                </a14:m>
                <a:endParaRPr lang="en-US" altLang="zh-CN" i="1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𝑒𝑟𝑟𝑜𝑟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𝑒𝑟𝑟𝑜𝑟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+…+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𝑒𝑟𝑟𝑜𝑟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</m:t>
                          </m:r>
                        </m:e>
                      </m:d>
                    </m:oMath>
                  </m:oMathPara>
                </a14:m>
                <a:endParaRPr lang="en-US" altLang="zh-CN" i="1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nary>
                        <m:naryPr>
                          <m:chr m:val="∑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brk m:alnAt="23"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p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𝑒𝑟𝑟𝑜𝑟</m:t>
                          </m:r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168" name="文本框 167">
                <a:extLst>
                  <a:ext uri="{FF2B5EF4-FFF2-40B4-BE49-F238E27FC236}">
                    <a16:creationId xmlns:a16="http://schemas.microsoft.com/office/drawing/2014/main" id="{EBAEF4FB-4CBA-8962-10A3-F7457A13F8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520" y="4506817"/>
                <a:ext cx="5475108" cy="203318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3" name="文本框 222">
                <a:extLst>
                  <a:ext uri="{FF2B5EF4-FFF2-40B4-BE49-F238E27FC236}">
                    <a16:creationId xmlns:a16="http://schemas.microsoft.com/office/drawing/2014/main" id="{E80C1C19-6F8E-0EAF-3D17-149CC094FD6A}"/>
                  </a:ext>
                </a:extLst>
              </p:cNvPr>
              <p:cNvSpPr txBox="1"/>
              <p:nvPr/>
            </p:nvSpPr>
            <p:spPr>
              <a:xfrm>
                <a:off x="6169098" y="4862780"/>
                <a:ext cx="5669902" cy="13212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𝑑𝑒𝑟𝑟𝑜𝑟</m:t>
                          </m:r>
                          <m:d>
                            <m:dPr>
                              <m:ctrlPr>
                                <a:rPr lang="en-US" altLang="zh-CN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  <m:r>
                                <a:rPr lang="en-US" altLang="zh-CN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d>
                        </m:num>
                        <m:den>
                          <m:r>
                            <a:rPr lang="en-US" altLang="zh-CN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altLang="zh-CN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zh-CN" alt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红色线的斜率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𝑒𝑟𝑟𝑜𝑟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e>
                          </m:d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𝑒𝑟𝑟𝑜𝑟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(4)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</m:oMath>
                  </m:oMathPara>
                </a14:m>
                <a:endParaRPr lang="en-US" altLang="zh-CN"/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𝑑𝑒𝑟𝑟𝑜𝑟</m:t>
                          </m:r>
                          <m:d>
                            <m:dPr>
                              <m:ctrlPr>
                                <a:rPr lang="en-US" altLang="zh-CN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  <m:r>
                                <a:rPr lang="en-US" altLang="zh-CN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d>
                        </m:num>
                        <m:den>
                          <m:r>
                            <a:rPr lang="en-US" altLang="zh-CN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altLang="zh-CN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zh-CN" alt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紫色线的斜率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𝑒𝑟𝑟𝑜𝑟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8</m:t>
                              </m:r>
                            </m:e>
                          </m:d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𝑒𝑟𝑟𝑜𝑟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(7)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223" name="文本框 222">
                <a:extLst>
                  <a:ext uri="{FF2B5EF4-FFF2-40B4-BE49-F238E27FC236}">
                    <a16:creationId xmlns:a16="http://schemas.microsoft.com/office/drawing/2014/main" id="{E80C1C19-6F8E-0EAF-3D17-149CC094FD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9098" y="4862780"/>
                <a:ext cx="5669902" cy="132125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9" name="组合 228">
            <a:extLst>
              <a:ext uri="{FF2B5EF4-FFF2-40B4-BE49-F238E27FC236}">
                <a16:creationId xmlns:a16="http://schemas.microsoft.com/office/drawing/2014/main" id="{A34027A0-EE25-559F-1C0E-D897E85FDCB0}"/>
              </a:ext>
            </a:extLst>
          </p:cNvPr>
          <p:cNvGrpSpPr/>
          <p:nvPr/>
        </p:nvGrpSpPr>
        <p:grpSpPr>
          <a:xfrm>
            <a:off x="6655837" y="1142064"/>
            <a:ext cx="3926613" cy="3400752"/>
            <a:chOff x="6096000" y="1161921"/>
            <a:chExt cx="3926613" cy="340075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5" name="文本框 204">
                  <a:extLst>
                    <a:ext uri="{FF2B5EF4-FFF2-40B4-BE49-F238E27FC236}">
                      <a16:creationId xmlns:a16="http://schemas.microsoft.com/office/drawing/2014/main" id="{F0ECBC0A-27DB-1223-DC8F-0B58CEA63218}"/>
                    </a:ext>
                  </a:extLst>
                </p:cNvPr>
                <p:cNvSpPr txBox="1"/>
                <p:nvPr/>
              </p:nvSpPr>
              <p:spPr>
                <a:xfrm>
                  <a:off x="6686322" y="4193341"/>
                  <a:ext cx="702602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800" i="1" smtClean="0"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zh-CN" altLang="en-US"/>
                </a:p>
              </p:txBody>
            </p:sp>
          </mc:Choice>
          <mc:Fallback xmlns="">
            <p:sp>
              <p:nvSpPr>
                <p:cNvPr id="205" name="文本框 204">
                  <a:extLst>
                    <a:ext uri="{FF2B5EF4-FFF2-40B4-BE49-F238E27FC236}">
                      <a16:creationId xmlns:a16="http://schemas.microsoft.com/office/drawing/2014/main" id="{F0ECBC0A-27DB-1223-DC8F-0B58CEA6321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6322" y="4193341"/>
                  <a:ext cx="702602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28" name="组合 227">
              <a:extLst>
                <a:ext uri="{FF2B5EF4-FFF2-40B4-BE49-F238E27FC236}">
                  <a16:creationId xmlns:a16="http://schemas.microsoft.com/office/drawing/2014/main" id="{1D869129-0259-255C-9E3C-9C1B52B1B2B9}"/>
                </a:ext>
              </a:extLst>
            </p:cNvPr>
            <p:cNvGrpSpPr/>
            <p:nvPr/>
          </p:nvGrpSpPr>
          <p:grpSpPr>
            <a:xfrm>
              <a:off x="6096000" y="1161921"/>
              <a:ext cx="3926613" cy="3054603"/>
              <a:chOff x="6096000" y="1161921"/>
              <a:chExt cx="3926613" cy="3054603"/>
            </a:xfrm>
          </p:grpSpPr>
          <p:cxnSp>
            <p:nvCxnSpPr>
              <p:cNvPr id="179" name="直接箭头连接符 178">
                <a:extLst>
                  <a:ext uri="{FF2B5EF4-FFF2-40B4-BE49-F238E27FC236}">
                    <a16:creationId xmlns:a16="http://schemas.microsoft.com/office/drawing/2014/main" id="{DCCA6A3D-2EBF-AE9F-E527-BAB5BE0E669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500370" y="1161921"/>
                <a:ext cx="0" cy="2924214"/>
              </a:xfrm>
              <a:prstGeom prst="straightConnector1">
                <a:avLst/>
              </a:prstGeom>
              <a:ln w="28575" cap="rnd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直接箭头连接符 179">
                <a:extLst>
                  <a:ext uri="{FF2B5EF4-FFF2-40B4-BE49-F238E27FC236}">
                    <a16:creationId xmlns:a16="http://schemas.microsoft.com/office/drawing/2014/main" id="{13BE635C-9903-8B4A-DC98-CCA0D15CDD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96000" y="3627129"/>
                <a:ext cx="3677870" cy="0"/>
              </a:xfrm>
              <a:prstGeom prst="straightConnector1">
                <a:avLst/>
              </a:prstGeom>
              <a:ln w="28575" cap="rnd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直接箭头连接符 180">
                <a:extLst>
                  <a:ext uri="{FF2B5EF4-FFF2-40B4-BE49-F238E27FC236}">
                    <a16:creationId xmlns:a16="http://schemas.microsoft.com/office/drawing/2014/main" id="{C81B5A91-70ED-BB79-E447-0E32FBC466F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844593" y="2194432"/>
                <a:ext cx="1711" cy="1432697"/>
              </a:xfrm>
              <a:prstGeom prst="straightConnector1">
                <a:avLst/>
              </a:prstGeom>
              <a:ln w="28575" cap="rnd">
                <a:solidFill>
                  <a:schemeClr val="tx1"/>
                </a:solidFill>
                <a:prstDash val="sysDash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直接箭头连接符 181">
                <a:extLst>
                  <a:ext uri="{FF2B5EF4-FFF2-40B4-BE49-F238E27FC236}">
                    <a16:creationId xmlns:a16="http://schemas.microsoft.com/office/drawing/2014/main" id="{4EBCA3C6-EBCE-6B74-BDD2-64FA90CC073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191144" y="2523995"/>
                <a:ext cx="1094" cy="1103134"/>
              </a:xfrm>
              <a:prstGeom prst="straightConnector1">
                <a:avLst/>
              </a:prstGeom>
              <a:ln w="28575" cap="rnd">
                <a:solidFill>
                  <a:schemeClr val="tx1"/>
                </a:solidFill>
                <a:prstDash val="sysDash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直接箭头连接符 182">
                <a:extLst>
                  <a:ext uri="{FF2B5EF4-FFF2-40B4-BE49-F238E27FC236}">
                    <a16:creationId xmlns:a16="http://schemas.microsoft.com/office/drawing/2014/main" id="{2C388251-753C-292A-F947-1F7D3F4ADB9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537695" y="2661369"/>
                <a:ext cx="477" cy="965760"/>
              </a:xfrm>
              <a:prstGeom prst="straightConnector1">
                <a:avLst/>
              </a:prstGeom>
              <a:ln w="28575" cap="rnd">
                <a:solidFill>
                  <a:schemeClr val="tx1"/>
                </a:solidFill>
                <a:prstDash val="sysDash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直接箭头连接符 183">
                <a:extLst>
                  <a:ext uri="{FF2B5EF4-FFF2-40B4-BE49-F238E27FC236}">
                    <a16:creationId xmlns:a16="http://schemas.microsoft.com/office/drawing/2014/main" id="{6F15A62F-770A-7299-F2C0-3B0495DCF07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884106" y="2581149"/>
                <a:ext cx="140" cy="1045980"/>
              </a:xfrm>
              <a:prstGeom prst="straightConnector1">
                <a:avLst/>
              </a:prstGeom>
              <a:ln w="28575" cap="rnd">
                <a:solidFill>
                  <a:schemeClr val="tx1"/>
                </a:solidFill>
                <a:prstDash val="sysDash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直接箭头连接符 184">
                <a:extLst>
                  <a:ext uri="{FF2B5EF4-FFF2-40B4-BE49-F238E27FC236}">
                    <a16:creationId xmlns:a16="http://schemas.microsoft.com/office/drawing/2014/main" id="{3BA4B52E-B101-7A9F-1822-64547AB5F0E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230040" y="2424937"/>
                <a:ext cx="757" cy="1202192"/>
              </a:xfrm>
              <a:prstGeom prst="straightConnector1">
                <a:avLst/>
              </a:prstGeom>
              <a:ln w="28575" cap="rnd">
                <a:solidFill>
                  <a:schemeClr val="tx1"/>
                </a:solidFill>
                <a:prstDash val="sysDash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直接箭头连接符 185">
                <a:extLst>
                  <a:ext uri="{FF2B5EF4-FFF2-40B4-BE49-F238E27FC236}">
                    <a16:creationId xmlns:a16="http://schemas.microsoft.com/office/drawing/2014/main" id="{ED9F2B3F-2B89-321E-5A65-FBC5AE7A2AE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575974" y="2348737"/>
                <a:ext cx="1373" cy="1278392"/>
              </a:xfrm>
              <a:prstGeom prst="straightConnector1">
                <a:avLst/>
              </a:prstGeom>
              <a:ln w="28575" cap="rnd">
                <a:solidFill>
                  <a:schemeClr val="tx1"/>
                </a:solidFill>
                <a:prstDash val="sysDash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直接箭头连接符 186">
                <a:extLst>
                  <a:ext uri="{FF2B5EF4-FFF2-40B4-BE49-F238E27FC236}">
                    <a16:creationId xmlns:a16="http://schemas.microsoft.com/office/drawing/2014/main" id="{7EF7D776-964D-C09A-7677-F3FFF443173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921908" y="2474465"/>
                <a:ext cx="0" cy="1152664"/>
              </a:xfrm>
              <a:prstGeom prst="straightConnector1">
                <a:avLst/>
              </a:prstGeom>
              <a:ln w="28575" cap="rnd">
                <a:solidFill>
                  <a:schemeClr val="tx1"/>
                </a:solidFill>
                <a:prstDash val="sysDash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8" name="文本框 187">
                <a:extLst>
                  <a:ext uri="{FF2B5EF4-FFF2-40B4-BE49-F238E27FC236}">
                    <a16:creationId xmlns:a16="http://schemas.microsoft.com/office/drawing/2014/main" id="{96022B24-9B17-E474-5BCC-D55248BDF615}"/>
                  </a:ext>
                </a:extLst>
              </p:cNvPr>
              <p:cNvSpPr txBox="1"/>
              <p:nvPr/>
            </p:nvSpPr>
            <p:spPr>
              <a:xfrm>
                <a:off x="6170577" y="3627129"/>
                <a:ext cx="39273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1800">
                    <a:latin typeface="+mn-ea"/>
                  </a:rPr>
                  <a:t>0</a:t>
                </a:r>
                <a:endParaRPr lang="zh-CN" altLang="en-US"/>
              </a:p>
            </p:txBody>
          </p:sp>
          <p:sp>
            <p:nvSpPr>
              <p:cNvPr id="189" name="文本框 188">
                <a:extLst>
                  <a:ext uri="{FF2B5EF4-FFF2-40B4-BE49-F238E27FC236}">
                    <a16:creationId xmlns:a16="http://schemas.microsoft.com/office/drawing/2014/main" id="{5231E9A1-600D-5AC6-F176-815ECC69F34B}"/>
                  </a:ext>
                </a:extLst>
              </p:cNvPr>
              <p:cNvSpPr txBox="1"/>
              <p:nvPr/>
            </p:nvSpPr>
            <p:spPr>
              <a:xfrm>
                <a:off x="6644891" y="3627129"/>
                <a:ext cx="39273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1800">
                    <a:latin typeface="+mn-ea"/>
                  </a:rPr>
                  <a:t>1</a:t>
                </a:r>
                <a:endParaRPr lang="zh-CN" altLang="en-US"/>
              </a:p>
            </p:txBody>
          </p:sp>
          <p:sp>
            <p:nvSpPr>
              <p:cNvPr id="190" name="文本框 189">
                <a:extLst>
                  <a:ext uri="{FF2B5EF4-FFF2-40B4-BE49-F238E27FC236}">
                    <a16:creationId xmlns:a16="http://schemas.microsoft.com/office/drawing/2014/main" id="{2D727C49-2818-A5F9-17C1-C2D40F495DBC}"/>
                  </a:ext>
                </a:extLst>
              </p:cNvPr>
              <p:cNvSpPr txBox="1"/>
              <p:nvPr/>
            </p:nvSpPr>
            <p:spPr>
              <a:xfrm>
                <a:off x="6995872" y="3627129"/>
                <a:ext cx="39273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1800">
                    <a:latin typeface="+mn-ea"/>
                  </a:rPr>
                  <a:t>2</a:t>
                </a:r>
                <a:endParaRPr lang="zh-CN" altLang="en-US"/>
              </a:p>
            </p:txBody>
          </p:sp>
          <p:sp>
            <p:nvSpPr>
              <p:cNvPr id="191" name="文本框 190">
                <a:extLst>
                  <a:ext uri="{FF2B5EF4-FFF2-40B4-BE49-F238E27FC236}">
                    <a16:creationId xmlns:a16="http://schemas.microsoft.com/office/drawing/2014/main" id="{0FF844BB-3E36-A27A-6322-241EFE9DFF96}"/>
                  </a:ext>
                </a:extLst>
              </p:cNvPr>
              <p:cNvSpPr txBox="1"/>
              <p:nvPr/>
            </p:nvSpPr>
            <p:spPr>
              <a:xfrm>
                <a:off x="7336890" y="3627129"/>
                <a:ext cx="39273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1800">
                    <a:latin typeface="+mn-ea"/>
                  </a:rPr>
                  <a:t>3</a:t>
                </a:r>
                <a:endParaRPr lang="zh-CN" altLang="en-US"/>
              </a:p>
            </p:txBody>
          </p:sp>
          <p:sp>
            <p:nvSpPr>
              <p:cNvPr id="192" name="文本框 191">
                <a:extLst>
                  <a:ext uri="{FF2B5EF4-FFF2-40B4-BE49-F238E27FC236}">
                    <a16:creationId xmlns:a16="http://schemas.microsoft.com/office/drawing/2014/main" id="{D575CEFF-8013-C48C-BD0A-481FCCE85C0A}"/>
                  </a:ext>
                </a:extLst>
              </p:cNvPr>
              <p:cNvSpPr txBox="1"/>
              <p:nvPr/>
            </p:nvSpPr>
            <p:spPr>
              <a:xfrm>
                <a:off x="7684741" y="3627129"/>
                <a:ext cx="39273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1800">
                    <a:latin typeface="+mn-ea"/>
                  </a:rPr>
                  <a:t>4</a:t>
                </a:r>
                <a:endParaRPr lang="zh-CN" altLang="en-US"/>
              </a:p>
            </p:txBody>
          </p:sp>
          <p:sp>
            <p:nvSpPr>
              <p:cNvPr id="193" name="文本框 192">
                <a:extLst>
                  <a:ext uri="{FF2B5EF4-FFF2-40B4-BE49-F238E27FC236}">
                    <a16:creationId xmlns:a16="http://schemas.microsoft.com/office/drawing/2014/main" id="{10C40F69-1179-6E6A-C424-837214E994AE}"/>
                  </a:ext>
                </a:extLst>
              </p:cNvPr>
              <p:cNvSpPr txBox="1"/>
              <p:nvPr/>
            </p:nvSpPr>
            <p:spPr>
              <a:xfrm>
                <a:off x="8035591" y="3627129"/>
                <a:ext cx="39273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1800">
                    <a:latin typeface="+mn-ea"/>
                  </a:rPr>
                  <a:t>5</a:t>
                </a:r>
                <a:endParaRPr lang="zh-CN" altLang="en-US"/>
              </a:p>
            </p:txBody>
          </p:sp>
          <p:sp>
            <p:nvSpPr>
              <p:cNvPr id="194" name="文本框 193">
                <a:extLst>
                  <a:ext uri="{FF2B5EF4-FFF2-40B4-BE49-F238E27FC236}">
                    <a16:creationId xmlns:a16="http://schemas.microsoft.com/office/drawing/2014/main" id="{14E8523E-CDF0-58FA-E4DE-76716FE4F058}"/>
                  </a:ext>
                </a:extLst>
              </p:cNvPr>
              <p:cNvSpPr txBox="1"/>
              <p:nvPr/>
            </p:nvSpPr>
            <p:spPr>
              <a:xfrm>
                <a:off x="8376477" y="3627129"/>
                <a:ext cx="39273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1800">
                    <a:latin typeface="+mn-ea"/>
                  </a:rPr>
                  <a:t>6</a:t>
                </a:r>
                <a:endParaRPr lang="zh-CN" altLang="en-US"/>
              </a:p>
            </p:txBody>
          </p:sp>
          <p:sp>
            <p:nvSpPr>
              <p:cNvPr id="195" name="文本框 194">
                <a:extLst>
                  <a:ext uri="{FF2B5EF4-FFF2-40B4-BE49-F238E27FC236}">
                    <a16:creationId xmlns:a16="http://schemas.microsoft.com/office/drawing/2014/main" id="{A8888397-8875-95EA-F39A-4C1567060115}"/>
                  </a:ext>
                </a:extLst>
              </p:cNvPr>
              <p:cNvSpPr txBox="1"/>
              <p:nvPr/>
            </p:nvSpPr>
            <p:spPr>
              <a:xfrm>
                <a:off x="8719279" y="3627129"/>
                <a:ext cx="39273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1800">
                    <a:latin typeface="+mn-ea"/>
                  </a:rPr>
                  <a:t>7</a:t>
                </a:r>
                <a:endParaRPr lang="zh-CN" altLang="en-US"/>
              </a:p>
            </p:txBody>
          </p:sp>
          <p:sp>
            <p:nvSpPr>
              <p:cNvPr id="199" name="任意多边形: 形状 198">
                <a:extLst>
                  <a:ext uri="{FF2B5EF4-FFF2-40B4-BE49-F238E27FC236}">
                    <a16:creationId xmlns:a16="http://schemas.microsoft.com/office/drawing/2014/main" id="{4B031223-8E06-BAA1-7390-8FF8306DAFDF}"/>
                  </a:ext>
                </a:extLst>
              </p:cNvPr>
              <p:cNvSpPr/>
              <p:nvPr/>
            </p:nvSpPr>
            <p:spPr>
              <a:xfrm>
                <a:off x="6502350" y="1781681"/>
                <a:ext cx="3002280" cy="1168400"/>
              </a:xfrm>
              <a:custGeom>
                <a:avLst/>
                <a:gdLst>
                  <a:gd name="connsiteX0" fmla="*/ 0 w 3002280"/>
                  <a:gd name="connsiteY0" fmla="*/ 0 h 1168400"/>
                  <a:gd name="connsiteX1" fmla="*/ 960120 w 3002280"/>
                  <a:gd name="connsiteY1" fmla="*/ 868680 h 1168400"/>
                  <a:gd name="connsiteX2" fmla="*/ 2082800 w 3002280"/>
                  <a:gd name="connsiteY2" fmla="*/ 568960 h 1168400"/>
                  <a:gd name="connsiteX3" fmla="*/ 3002280 w 3002280"/>
                  <a:gd name="connsiteY3" fmla="*/ 1168400 h 1168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02280" h="1168400">
                    <a:moveTo>
                      <a:pt x="0" y="0"/>
                    </a:moveTo>
                    <a:cubicBezTo>
                      <a:pt x="306493" y="386926"/>
                      <a:pt x="612987" y="773853"/>
                      <a:pt x="960120" y="868680"/>
                    </a:cubicBezTo>
                    <a:cubicBezTo>
                      <a:pt x="1307253" y="963507"/>
                      <a:pt x="1742440" y="519007"/>
                      <a:pt x="2082800" y="568960"/>
                    </a:cubicBezTo>
                    <a:cubicBezTo>
                      <a:pt x="2423160" y="618913"/>
                      <a:pt x="2712720" y="893656"/>
                      <a:pt x="3002280" y="1168400"/>
                    </a:cubicBezTo>
                  </a:path>
                </a:pathLst>
              </a:cu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200" name="直接箭头连接符 199">
                <a:extLst>
                  <a:ext uri="{FF2B5EF4-FFF2-40B4-BE49-F238E27FC236}">
                    <a16:creationId xmlns:a16="http://schemas.microsoft.com/office/drawing/2014/main" id="{4C4C6F71-5888-3102-906F-44B6F736BBE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266496" y="2729775"/>
                <a:ext cx="0" cy="897354"/>
              </a:xfrm>
              <a:prstGeom prst="straightConnector1">
                <a:avLst/>
              </a:prstGeom>
              <a:ln w="28575" cap="rnd">
                <a:solidFill>
                  <a:schemeClr val="tx1"/>
                </a:solidFill>
                <a:prstDash val="sysDash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1" name="文本框 200">
                <a:extLst>
                  <a:ext uri="{FF2B5EF4-FFF2-40B4-BE49-F238E27FC236}">
                    <a16:creationId xmlns:a16="http://schemas.microsoft.com/office/drawing/2014/main" id="{5A1B26A6-0376-E583-290A-EC22F69B933D}"/>
                  </a:ext>
                </a:extLst>
              </p:cNvPr>
              <p:cNvSpPr txBox="1"/>
              <p:nvPr/>
            </p:nvSpPr>
            <p:spPr>
              <a:xfrm>
                <a:off x="9068213" y="3627129"/>
                <a:ext cx="39273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1800">
                    <a:latin typeface="+mn-ea"/>
                  </a:rPr>
                  <a:t>8</a:t>
                </a:r>
                <a:endParaRPr lang="zh-CN" altLang="en-US"/>
              </a:p>
            </p:txBody>
          </p:sp>
          <p:cxnSp>
            <p:nvCxnSpPr>
              <p:cNvPr id="203" name="直接箭头连接符 202">
                <a:extLst>
                  <a:ext uri="{FF2B5EF4-FFF2-40B4-BE49-F238E27FC236}">
                    <a16:creationId xmlns:a16="http://schemas.microsoft.com/office/drawing/2014/main" id="{12D24A35-C223-5EA9-75DB-A839F7A4FE9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91144" y="3996461"/>
                <a:ext cx="0" cy="220063"/>
              </a:xfrm>
              <a:prstGeom prst="straightConnector1">
                <a:avLst/>
              </a:prstGeom>
              <a:ln w="28575" cap="rnd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直接箭头连接符 203">
                <a:extLst>
                  <a:ext uri="{FF2B5EF4-FFF2-40B4-BE49-F238E27FC236}">
                    <a16:creationId xmlns:a16="http://schemas.microsoft.com/office/drawing/2014/main" id="{215B48F0-BEA2-F569-5D6D-46C55FC8757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57425" y="4162322"/>
                <a:ext cx="318351" cy="0"/>
              </a:xfrm>
              <a:prstGeom prst="straightConnector1">
                <a:avLst/>
              </a:prstGeom>
              <a:ln w="28575" cap="rnd">
                <a:solidFill>
                  <a:schemeClr val="tx1"/>
                </a:solidFill>
                <a:prstDash val="solid"/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直接箭头连接符 205">
                <a:extLst>
                  <a:ext uri="{FF2B5EF4-FFF2-40B4-BE49-F238E27FC236}">
                    <a16:creationId xmlns:a16="http://schemas.microsoft.com/office/drawing/2014/main" id="{91CAA3AC-8095-5D6D-EB96-2B725445D25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44593" y="3996461"/>
                <a:ext cx="0" cy="220063"/>
              </a:xfrm>
              <a:prstGeom prst="straightConnector1">
                <a:avLst/>
              </a:prstGeom>
              <a:ln w="28575" cap="rnd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2" name="直角三角形 211">
                <a:extLst>
                  <a:ext uri="{FF2B5EF4-FFF2-40B4-BE49-F238E27FC236}">
                    <a16:creationId xmlns:a16="http://schemas.microsoft.com/office/drawing/2014/main" id="{52B04BCA-0BFD-17BF-2809-DC92E62F1A14}"/>
                  </a:ext>
                </a:extLst>
              </p:cNvPr>
              <p:cNvSpPr/>
              <p:nvPr/>
            </p:nvSpPr>
            <p:spPr>
              <a:xfrm flipH="1">
                <a:off x="7904385" y="2424937"/>
                <a:ext cx="324420" cy="151002"/>
              </a:xfrm>
              <a:prstGeom prst="rtTriangle">
                <a:avLst/>
              </a:prstGeom>
              <a:noFill/>
              <a:ln w="28575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9" name="直角三角形 218">
                <a:extLst>
                  <a:ext uri="{FF2B5EF4-FFF2-40B4-BE49-F238E27FC236}">
                    <a16:creationId xmlns:a16="http://schemas.microsoft.com/office/drawing/2014/main" id="{118AF208-16F1-21A4-404F-CF86889C89B7}"/>
                  </a:ext>
                </a:extLst>
              </p:cNvPr>
              <p:cNvSpPr/>
              <p:nvPr/>
            </p:nvSpPr>
            <p:spPr>
              <a:xfrm>
                <a:off x="8922524" y="2474464"/>
                <a:ext cx="342680" cy="255311"/>
              </a:xfrm>
              <a:prstGeom prst="rtTriangle">
                <a:avLst/>
              </a:prstGeom>
              <a:noFill/>
              <a:ln w="28575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26" name="直接箭头连接符 125">
                <a:extLst>
                  <a:ext uri="{FF2B5EF4-FFF2-40B4-BE49-F238E27FC236}">
                    <a16:creationId xmlns:a16="http://schemas.microsoft.com/office/drawing/2014/main" id="{DFC05ED6-2DE6-86BB-A2D8-E808F16E681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119033" y="2083194"/>
                <a:ext cx="1853648" cy="844860"/>
              </a:xfrm>
              <a:prstGeom prst="straightConnector1">
                <a:avLst/>
              </a:prstGeom>
              <a:ln w="28575" cap="rnd">
                <a:solidFill>
                  <a:srgbClr val="FF0000"/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直接箭头连接符 121">
                <a:extLst>
                  <a:ext uri="{FF2B5EF4-FFF2-40B4-BE49-F238E27FC236}">
                    <a16:creationId xmlns:a16="http://schemas.microsoft.com/office/drawing/2014/main" id="{59ED38BF-FA94-83A8-273F-12E6D55D7F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247772" y="1974416"/>
                <a:ext cx="1774841" cy="1314671"/>
              </a:xfrm>
              <a:prstGeom prst="straightConnector1">
                <a:avLst/>
              </a:prstGeom>
              <a:ln w="28575" cap="rnd">
                <a:solidFill>
                  <a:srgbClr val="7030A0"/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45143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/>
              <p:cNvSpPr txBox="1"/>
              <p:nvPr/>
            </p:nvSpPr>
            <p:spPr>
              <a:xfrm>
                <a:off x="696000" y="1219541"/>
                <a:ext cx="10800000" cy="44907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zh-CN" altLang="en-US" sz="2400">
                    <a:latin typeface="+mn-ea"/>
                  </a:rPr>
                  <a:t>位置式</a:t>
                </a:r>
                <a:r>
                  <a:rPr lang="en-US" altLang="zh-CN" sz="2400"/>
                  <a:t>PID</a:t>
                </a:r>
                <a:r>
                  <a:rPr lang="zh-CN" altLang="en-US" sz="2400"/>
                  <a:t>：</a:t>
                </a:r>
                <a:endParaRPr lang="en-US" altLang="zh-CN" sz="240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𝑜𝑢𝑡</m:t>
                      </m:r>
                      <m:d>
                        <m:d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𝑒𝑟𝑟𝑜𝑟</m:t>
                      </m:r>
                      <m:d>
                        <m:d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∗</m:t>
                      </m:r>
                      <m:nary>
                        <m:naryPr>
                          <m:chr m:val="∑"/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brk m:alnAt="23"/>
                            </m:rPr>
                            <a:rPr lang="en-US" altLang="zh-CN" sz="20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𝑒𝑟𝑟𝑜𝑟</m:t>
                          </m:r>
                          <m:d>
                            <m:d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</m:e>
                      </m:nary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∗(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𝑒𝑟𝑟𝑜𝑟</m:t>
                      </m:r>
                      <m:d>
                        <m:d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𝑒𝑟𝑟𝑜𝑟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−1))</m:t>
                      </m:r>
                    </m:oMath>
                  </m:oMathPara>
                </a14:m>
                <a:endParaRPr lang="en-US" altLang="zh-CN" sz="2000">
                  <a:latin typeface="+mn-ea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zh-CN" altLang="en-US" sz="2400">
                    <a:latin typeface="+mn-ea"/>
                  </a:rPr>
                  <a:t>当</a:t>
                </a:r>
                <a14:m>
                  <m:oMath xmlns:m="http://schemas.openxmlformats.org/officeDocument/2006/math">
                    <m:r>
                      <a:rPr lang="en-US" altLang="zh-CN" sz="240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zh-CN" altLang="en-US" sz="2400"/>
                  <a:t>时：</a:t>
                </a:r>
                <a:endParaRPr lang="en-US" altLang="zh-CN" sz="240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𝑜𝑢𝑡</m:t>
                      </m:r>
                      <m:d>
                        <m:d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𝑒𝑟𝑟𝑜𝑟</m:t>
                      </m:r>
                      <m:d>
                        <m:d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∗</m:t>
                      </m:r>
                      <m:nary>
                        <m:naryPr>
                          <m:chr m:val="∑"/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brk m:alnAt="23"/>
                            </m:rPr>
                            <a:rPr lang="en-US" altLang="zh-CN" sz="20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𝑒𝑟𝑟𝑜𝑟</m:t>
                          </m:r>
                          <m:d>
                            <m:d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</m:e>
                      </m:nary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∗(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𝑒𝑟𝑟𝑜𝑟</m:t>
                      </m:r>
                      <m:d>
                        <m:d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𝑒𝑟𝑟𝑜𝑟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−2))</m:t>
                      </m:r>
                    </m:oMath>
                  </m:oMathPara>
                </a14:m>
                <a:endParaRPr lang="en-US" altLang="zh-CN" sz="2000">
                  <a:latin typeface="+mn-ea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altLang="zh-CN" sz="2400">
                  <a:latin typeface="+mn-ea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zh-CN" altLang="en-US" sz="2400">
                    <a:latin typeface="+mn-ea"/>
                  </a:rPr>
                  <a:t>两式相减，得到增量式</a:t>
                </a:r>
                <a:r>
                  <a:rPr lang="en-US" altLang="zh-CN" sz="2400">
                    <a:latin typeface="+mn-ea"/>
                  </a:rPr>
                  <a:t>PID</a:t>
                </a:r>
                <a:r>
                  <a:rPr lang="zh-CN" altLang="en-US" sz="2400">
                    <a:latin typeface="+mn-ea"/>
                  </a:rPr>
                  <a:t>：</a:t>
                </a:r>
                <a:endParaRPr lang="en-US" altLang="zh-CN" sz="2400">
                  <a:latin typeface="+mn-ea"/>
                </a:endParaRPr>
              </a:p>
              <a:p>
                <a:r>
                  <a:rPr lang="en-US" altLang="zh-CN" sz="2400">
                    <a:ea typeface="Cambria Math" panose="02040503050406030204" pitchFamily="18" charset="0"/>
                  </a:rPr>
                  <a:t>		</a:t>
                </a:r>
                <a14:m>
                  <m:oMath xmlns:m="http://schemas.openxmlformats.org/officeDocument/2006/math">
                    <m:r>
                      <a:rPr lang="en-US" altLang="zh-CN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altLang="zh-CN" sz="2400" i="1" smtClean="0">
                        <a:latin typeface="Cambria Math" panose="02040503050406030204" pitchFamily="18" charset="0"/>
                      </a:rPr>
                      <m:t>𝑜𝑢𝑡</m:t>
                    </m:r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𝑒𝑟𝑟𝑜𝑟</m:t>
                    </m:r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altLang="zh-CN" sz="24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𝑒𝑟𝑟𝑜𝑟</m:t>
                    </m:r>
                    <m:d>
                      <m:dPr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2400" b="0" i="1">
                  <a:latin typeface="Cambria Math" panose="02040503050406030204" pitchFamily="18" charset="0"/>
                </a:endParaRPr>
              </a:p>
              <a:p>
                <a:r>
                  <a:rPr lang="en-US" altLang="zh-CN" sz="2400"/>
                  <a:t>			   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𝑒𝑟𝑟𝑜𝑟</m:t>
                    </m:r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</m:oMath>
                </a14:m>
                <a:endParaRPr lang="en-US" altLang="zh-CN" sz="2400" i="1">
                  <a:latin typeface="Cambria Math" panose="02040503050406030204" pitchFamily="18" charset="0"/>
                </a:endParaRPr>
              </a:p>
              <a:p>
                <a:r>
                  <a:rPr lang="en-US" altLang="zh-CN" sz="2400"/>
                  <a:t>			   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∗</m:t>
                    </m:r>
                    <m:d>
                      <m:dPr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𝑒𝑟𝑟𝑜𝑟</m:t>
                        </m:r>
                        <m:d>
                          <m:d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−2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𝑒𝑟𝑟𝑜𝑟</m:t>
                        </m:r>
                        <m:d>
                          <m:d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𝑒𝑟𝑟𝑜𝑟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−2)</m:t>
                        </m:r>
                      </m:e>
                    </m:d>
                  </m:oMath>
                </a14:m>
                <a:endParaRPr lang="en-US" altLang="zh-CN" sz="2400">
                  <a:latin typeface="+mn-ea"/>
                </a:endParaRPr>
              </a:p>
            </p:txBody>
          </p:sp>
        </mc:Choice>
        <mc:Fallback xmlns="">
          <p:sp>
            <p:nvSpPr>
              <p:cNvPr id="17" name="文本框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000" y="1219541"/>
                <a:ext cx="10800000" cy="4490717"/>
              </a:xfrm>
              <a:prstGeom prst="rect">
                <a:avLst/>
              </a:prstGeom>
              <a:blipFill>
                <a:blip r:embed="rId2"/>
                <a:stretch>
                  <a:fillRect l="-734" t="-950" b="-14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文本框 12"/>
          <p:cNvSpPr txBox="1"/>
          <p:nvPr/>
        </p:nvSpPr>
        <p:spPr>
          <a:xfrm>
            <a:off x="1354737" y="475762"/>
            <a:ext cx="87265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/>
              <a:t>位置式</a:t>
            </a:r>
            <a:r>
              <a:rPr lang="en-US" altLang="zh-CN" sz="2800"/>
              <a:t>PID</a:t>
            </a:r>
            <a:r>
              <a:rPr lang="zh-CN" altLang="en-US" sz="2800"/>
              <a:t>与增量式</a:t>
            </a:r>
            <a:r>
              <a:rPr lang="en-US" altLang="zh-CN" sz="2800"/>
              <a:t>PID</a:t>
            </a:r>
            <a:r>
              <a:rPr lang="zh-CN" altLang="en-US" sz="2800"/>
              <a:t>公式</a:t>
            </a: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9FEF5B06-665C-F2BA-0EFD-4FA45937C44E}"/>
              </a:ext>
            </a:extLst>
          </p:cNvPr>
          <p:cNvGrpSpPr/>
          <p:nvPr/>
        </p:nvGrpSpPr>
        <p:grpSpPr>
          <a:xfrm>
            <a:off x="695999" y="467372"/>
            <a:ext cx="10800002" cy="540000"/>
            <a:chOff x="664415" y="326304"/>
            <a:chExt cx="10800002" cy="540000"/>
          </a:xfrm>
        </p:grpSpPr>
        <p:sp>
          <p:nvSpPr>
            <p:cNvPr id="4" name="圆角矩形 3"/>
            <p:cNvSpPr/>
            <p:nvPr/>
          </p:nvSpPr>
          <p:spPr>
            <a:xfrm>
              <a:off x="664415" y="362305"/>
              <a:ext cx="540000" cy="468000"/>
            </a:xfrm>
            <a:prstGeom prst="roundRect">
              <a:avLst>
                <a:gd name="adj" fmla="val 22610"/>
              </a:avLst>
            </a:prstGeom>
            <a:solidFill>
              <a:schemeClr val="accent5">
                <a:lumMod val="7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noFill/>
              </a:endParaRPr>
            </a:p>
          </p:txBody>
        </p:sp>
        <p:cxnSp>
          <p:nvCxnSpPr>
            <p:cNvPr id="6" name="直接连接符 5"/>
            <p:cNvCxnSpPr/>
            <p:nvPr/>
          </p:nvCxnSpPr>
          <p:spPr>
            <a:xfrm>
              <a:off x="664417" y="843267"/>
              <a:ext cx="10800000" cy="0"/>
            </a:xfrm>
            <a:prstGeom prst="line">
              <a:avLst/>
            </a:prstGeom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矩形 9"/>
            <p:cNvSpPr/>
            <p:nvPr/>
          </p:nvSpPr>
          <p:spPr>
            <a:xfrm>
              <a:off x="664416" y="662291"/>
              <a:ext cx="540000" cy="180975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Freeform 388"/>
            <p:cNvSpPr>
              <a:spLocks/>
            </p:cNvSpPr>
            <p:nvPr/>
          </p:nvSpPr>
          <p:spPr bwMode="auto">
            <a:xfrm>
              <a:off x="783154" y="475854"/>
              <a:ext cx="302522" cy="252000"/>
            </a:xfrm>
            <a:custGeom>
              <a:avLst/>
              <a:gdLst>
                <a:gd name="T0" fmla="*/ 90 w 111"/>
                <a:gd name="T1" fmla="*/ 55 h 106"/>
                <a:gd name="T2" fmla="*/ 111 w 111"/>
                <a:gd name="T3" fmla="*/ 55 h 106"/>
                <a:gd name="T4" fmla="*/ 55 w 111"/>
                <a:gd name="T5" fmla="*/ 0 h 106"/>
                <a:gd name="T6" fmla="*/ 0 w 111"/>
                <a:gd name="T7" fmla="*/ 55 h 106"/>
                <a:gd name="T8" fmla="*/ 20 w 111"/>
                <a:gd name="T9" fmla="*/ 55 h 106"/>
                <a:gd name="T10" fmla="*/ 20 w 111"/>
                <a:gd name="T11" fmla="*/ 106 h 106"/>
                <a:gd name="T12" fmla="*/ 45 w 111"/>
                <a:gd name="T13" fmla="*/ 106 h 106"/>
                <a:gd name="T14" fmla="*/ 45 w 111"/>
                <a:gd name="T15" fmla="*/ 75 h 106"/>
                <a:gd name="T16" fmla="*/ 66 w 111"/>
                <a:gd name="T17" fmla="*/ 75 h 106"/>
                <a:gd name="T18" fmla="*/ 66 w 111"/>
                <a:gd name="T19" fmla="*/ 106 h 106"/>
                <a:gd name="T20" fmla="*/ 90 w 111"/>
                <a:gd name="T21" fmla="*/ 106 h 106"/>
                <a:gd name="T22" fmla="*/ 90 w 111"/>
                <a:gd name="T23" fmla="*/ 55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1" h="106">
                  <a:moveTo>
                    <a:pt x="90" y="55"/>
                  </a:moveTo>
                  <a:lnTo>
                    <a:pt x="111" y="55"/>
                  </a:lnTo>
                  <a:lnTo>
                    <a:pt x="55" y="0"/>
                  </a:lnTo>
                  <a:lnTo>
                    <a:pt x="0" y="55"/>
                  </a:lnTo>
                  <a:lnTo>
                    <a:pt x="20" y="55"/>
                  </a:lnTo>
                  <a:lnTo>
                    <a:pt x="20" y="106"/>
                  </a:lnTo>
                  <a:lnTo>
                    <a:pt x="45" y="106"/>
                  </a:lnTo>
                  <a:lnTo>
                    <a:pt x="45" y="75"/>
                  </a:lnTo>
                  <a:lnTo>
                    <a:pt x="66" y="75"/>
                  </a:lnTo>
                  <a:lnTo>
                    <a:pt x="66" y="106"/>
                  </a:lnTo>
                  <a:lnTo>
                    <a:pt x="90" y="106"/>
                  </a:lnTo>
                  <a:lnTo>
                    <a:pt x="90" y="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4CAC7A80-C0BE-38B5-F171-D32D1BA2D7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68418" y="326304"/>
              <a:ext cx="1295999" cy="54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772202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/>
          <p:cNvSpPr txBox="1"/>
          <p:nvPr/>
        </p:nvSpPr>
        <p:spPr>
          <a:xfrm>
            <a:off x="696000" y="1219541"/>
            <a:ext cx="10800000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sz="2400">
                <a:latin typeface="+mn-ea"/>
              </a:rPr>
              <a:t>位置式</a:t>
            </a:r>
            <a:r>
              <a:rPr lang="en-US" altLang="zh-CN" sz="2400">
                <a:latin typeface="+mn-ea"/>
              </a:rPr>
              <a:t>PID</a:t>
            </a:r>
            <a:r>
              <a:rPr lang="zh-CN" altLang="en-US" sz="2400">
                <a:latin typeface="+mn-ea"/>
              </a:rPr>
              <a:t>由连续形式</a:t>
            </a:r>
            <a:r>
              <a:rPr lang="en-US" altLang="zh-CN" sz="2400">
                <a:latin typeface="+mn-ea"/>
              </a:rPr>
              <a:t>PID</a:t>
            </a:r>
            <a:r>
              <a:rPr lang="zh-CN" altLang="en-US" sz="2400">
                <a:latin typeface="+mn-ea"/>
              </a:rPr>
              <a:t>直接离散得到，每次计算得到的是全量的输出值，可以直接给被控对象</a:t>
            </a:r>
            <a:endParaRPr lang="en-US" altLang="zh-CN" sz="2400">
              <a:latin typeface="+mn-ea"/>
            </a:endParaRP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sz="2400">
                <a:latin typeface="+mn-ea"/>
              </a:rPr>
              <a:t>增量式</a:t>
            </a:r>
            <a:r>
              <a:rPr lang="en-US" altLang="zh-CN" sz="2400">
                <a:latin typeface="+mn-ea"/>
              </a:rPr>
              <a:t>PID</a:t>
            </a:r>
            <a:r>
              <a:rPr lang="zh-CN" altLang="en-US" sz="2400">
                <a:latin typeface="+mn-ea"/>
              </a:rPr>
              <a:t>由位置式</a:t>
            </a:r>
            <a:r>
              <a:rPr lang="en-US" altLang="zh-CN" sz="2400">
                <a:latin typeface="+mn-ea"/>
              </a:rPr>
              <a:t>PID</a:t>
            </a:r>
            <a:r>
              <a:rPr lang="zh-CN" altLang="en-US" sz="2400">
                <a:latin typeface="+mn-ea"/>
              </a:rPr>
              <a:t>推导得到，每次计算得到的是输出值的增量，如果直接给被控对象，则需要被控对象内部有积分功能</a:t>
            </a:r>
            <a:endParaRPr lang="en-US" altLang="zh-CN" sz="2400">
              <a:latin typeface="+mn-ea"/>
            </a:endParaRP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sz="2400">
                <a:latin typeface="+mn-ea"/>
              </a:rPr>
              <a:t>增量式</a:t>
            </a:r>
            <a:r>
              <a:rPr lang="en-US" altLang="zh-CN" sz="2400">
                <a:latin typeface="+mn-ea"/>
              </a:rPr>
              <a:t>PID</a:t>
            </a:r>
            <a:r>
              <a:rPr lang="zh-CN" altLang="en-US" sz="2400">
                <a:latin typeface="+mn-ea"/>
              </a:rPr>
              <a:t>也可在控制器内进行积分，然后输出积分后的结果，此时增量式</a:t>
            </a:r>
            <a:r>
              <a:rPr lang="en-US" altLang="zh-CN" sz="2400">
                <a:latin typeface="+mn-ea"/>
              </a:rPr>
              <a:t>PID</a:t>
            </a:r>
            <a:r>
              <a:rPr lang="zh-CN" altLang="en-US" sz="2400">
                <a:latin typeface="+mn-ea"/>
              </a:rPr>
              <a:t>与位置式</a:t>
            </a:r>
            <a:r>
              <a:rPr lang="en-US" altLang="zh-CN" sz="2400">
                <a:latin typeface="+mn-ea"/>
              </a:rPr>
              <a:t>PID</a:t>
            </a:r>
            <a:r>
              <a:rPr lang="zh-CN" altLang="en-US" sz="2400">
                <a:latin typeface="+mn-ea"/>
              </a:rPr>
              <a:t>整体功能没有区别</a:t>
            </a:r>
            <a:endParaRPr lang="en-US" altLang="zh-CN" sz="2400">
              <a:latin typeface="+mn-ea"/>
            </a:endParaRP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sz="2400">
                <a:latin typeface="+mn-ea"/>
              </a:rPr>
              <a:t>位置式</a:t>
            </a:r>
            <a:r>
              <a:rPr lang="en-US" altLang="zh-CN" sz="2400">
                <a:latin typeface="+mn-ea"/>
              </a:rPr>
              <a:t>PID</a:t>
            </a:r>
            <a:r>
              <a:rPr lang="zh-CN" altLang="en-US" sz="2400">
                <a:latin typeface="+mn-ea"/>
              </a:rPr>
              <a:t>和增量式</a:t>
            </a:r>
            <a:r>
              <a:rPr lang="en-US" altLang="zh-CN" sz="2400">
                <a:latin typeface="+mn-ea"/>
              </a:rPr>
              <a:t>PID</a:t>
            </a:r>
            <a:r>
              <a:rPr lang="zh-CN" altLang="en-US" sz="2400">
                <a:latin typeface="+mn-ea"/>
              </a:rPr>
              <a:t>计算时产生的中间变量不同，如果对这些变量加以调节，可以实现不同的特性</a:t>
            </a:r>
            <a:endParaRPr lang="en-US" altLang="zh-CN" sz="2400">
              <a:latin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354737" y="475762"/>
            <a:ext cx="87265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/>
              <a:t>位置式</a:t>
            </a:r>
            <a:r>
              <a:rPr lang="en-US" altLang="zh-CN" sz="2800"/>
              <a:t>PID</a:t>
            </a:r>
            <a:r>
              <a:rPr lang="zh-CN" altLang="en-US" sz="2800"/>
              <a:t>与增量式</a:t>
            </a:r>
            <a:r>
              <a:rPr lang="en-US" altLang="zh-CN" sz="2800"/>
              <a:t>PID</a:t>
            </a:r>
            <a:r>
              <a:rPr lang="zh-CN" altLang="en-US" sz="2800"/>
              <a:t>比较</a:t>
            </a: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9FEF5B06-665C-F2BA-0EFD-4FA45937C44E}"/>
              </a:ext>
            </a:extLst>
          </p:cNvPr>
          <p:cNvGrpSpPr/>
          <p:nvPr/>
        </p:nvGrpSpPr>
        <p:grpSpPr>
          <a:xfrm>
            <a:off x="695999" y="467372"/>
            <a:ext cx="10800002" cy="540000"/>
            <a:chOff x="664415" y="326304"/>
            <a:chExt cx="10800002" cy="540000"/>
          </a:xfrm>
        </p:grpSpPr>
        <p:sp>
          <p:nvSpPr>
            <p:cNvPr id="4" name="圆角矩形 3"/>
            <p:cNvSpPr/>
            <p:nvPr/>
          </p:nvSpPr>
          <p:spPr>
            <a:xfrm>
              <a:off x="664415" y="362305"/>
              <a:ext cx="540000" cy="468000"/>
            </a:xfrm>
            <a:prstGeom prst="roundRect">
              <a:avLst>
                <a:gd name="adj" fmla="val 22610"/>
              </a:avLst>
            </a:prstGeom>
            <a:solidFill>
              <a:schemeClr val="accent5">
                <a:lumMod val="7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noFill/>
              </a:endParaRPr>
            </a:p>
          </p:txBody>
        </p:sp>
        <p:cxnSp>
          <p:nvCxnSpPr>
            <p:cNvPr id="6" name="直接连接符 5"/>
            <p:cNvCxnSpPr/>
            <p:nvPr/>
          </p:nvCxnSpPr>
          <p:spPr>
            <a:xfrm>
              <a:off x="664417" y="843267"/>
              <a:ext cx="10800000" cy="0"/>
            </a:xfrm>
            <a:prstGeom prst="line">
              <a:avLst/>
            </a:prstGeom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矩形 9"/>
            <p:cNvSpPr/>
            <p:nvPr/>
          </p:nvSpPr>
          <p:spPr>
            <a:xfrm>
              <a:off x="664416" y="662291"/>
              <a:ext cx="540000" cy="180975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Freeform 388"/>
            <p:cNvSpPr>
              <a:spLocks/>
            </p:cNvSpPr>
            <p:nvPr/>
          </p:nvSpPr>
          <p:spPr bwMode="auto">
            <a:xfrm>
              <a:off x="783154" y="475854"/>
              <a:ext cx="302522" cy="252000"/>
            </a:xfrm>
            <a:custGeom>
              <a:avLst/>
              <a:gdLst>
                <a:gd name="T0" fmla="*/ 90 w 111"/>
                <a:gd name="T1" fmla="*/ 55 h 106"/>
                <a:gd name="T2" fmla="*/ 111 w 111"/>
                <a:gd name="T3" fmla="*/ 55 h 106"/>
                <a:gd name="T4" fmla="*/ 55 w 111"/>
                <a:gd name="T5" fmla="*/ 0 h 106"/>
                <a:gd name="T6" fmla="*/ 0 w 111"/>
                <a:gd name="T7" fmla="*/ 55 h 106"/>
                <a:gd name="T8" fmla="*/ 20 w 111"/>
                <a:gd name="T9" fmla="*/ 55 h 106"/>
                <a:gd name="T10" fmla="*/ 20 w 111"/>
                <a:gd name="T11" fmla="*/ 106 h 106"/>
                <a:gd name="T12" fmla="*/ 45 w 111"/>
                <a:gd name="T13" fmla="*/ 106 h 106"/>
                <a:gd name="T14" fmla="*/ 45 w 111"/>
                <a:gd name="T15" fmla="*/ 75 h 106"/>
                <a:gd name="T16" fmla="*/ 66 w 111"/>
                <a:gd name="T17" fmla="*/ 75 h 106"/>
                <a:gd name="T18" fmla="*/ 66 w 111"/>
                <a:gd name="T19" fmla="*/ 106 h 106"/>
                <a:gd name="T20" fmla="*/ 90 w 111"/>
                <a:gd name="T21" fmla="*/ 106 h 106"/>
                <a:gd name="T22" fmla="*/ 90 w 111"/>
                <a:gd name="T23" fmla="*/ 55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1" h="106">
                  <a:moveTo>
                    <a:pt x="90" y="55"/>
                  </a:moveTo>
                  <a:lnTo>
                    <a:pt x="111" y="55"/>
                  </a:lnTo>
                  <a:lnTo>
                    <a:pt x="55" y="0"/>
                  </a:lnTo>
                  <a:lnTo>
                    <a:pt x="0" y="55"/>
                  </a:lnTo>
                  <a:lnTo>
                    <a:pt x="20" y="55"/>
                  </a:lnTo>
                  <a:lnTo>
                    <a:pt x="20" y="106"/>
                  </a:lnTo>
                  <a:lnTo>
                    <a:pt x="45" y="106"/>
                  </a:lnTo>
                  <a:lnTo>
                    <a:pt x="45" y="75"/>
                  </a:lnTo>
                  <a:lnTo>
                    <a:pt x="66" y="75"/>
                  </a:lnTo>
                  <a:lnTo>
                    <a:pt x="66" y="106"/>
                  </a:lnTo>
                  <a:lnTo>
                    <a:pt x="90" y="106"/>
                  </a:lnTo>
                  <a:lnTo>
                    <a:pt x="90" y="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4CAC7A80-C0BE-38B5-F171-D32D1BA2D7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68418" y="326304"/>
              <a:ext cx="1295999" cy="54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186446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/>
          <p:cNvSpPr txBox="1"/>
          <p:nvPr/>
        </p:nvSpPr>
        <p:spPr>
          <a:xfrm>
            <a:off x="696000" y="1219541"/>
            <a:ext cx="108000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>
                <a:latin typeface="+mn-ea"/>
              </a:rPr>
              <a:t>资料下载：</a:t>
            </a:r>
            <a:endParaRPr lang="en-US" altLang="zh-CN" sz="2400">
              <a:latin typeface="+mn-ea"/>
            </a:endParaRPr>
          </a:p>
          <a:p>
            <a:r>
              <a:rPr lang="en-US" altLang="zh-CN" sz="2400">
                <a:latin typeface="+mn-ea"/>
              </a:rPr>
              <a:t>	</a:t>
            </a:r>
            <a:r>
              <a:rPr lang="en-US" altLang="zh-CN" sz="2400">
                <a:latin typeface="+mn-ea"/>
                <a:hlinkClick r:id="rId2"/>
              </a:rPr>
              <a:t>https://jiangxiekeji.com/download.html</a:t>
            </a:r>
            <a:endParaRPr lang="en-US" altLang="zh-CN" sz="2400">
              <a:latin typeface="+mn-ea"/>
            </a:endParaRPr>
          </a:p>
          <a:p>
            <a:r>
              <a:rPr lang="en-US" altLang="zh-CN" sz="2400">
                <a:latin typeface="+mn-ea"/>
              </a:rPr>
              <a:t>	</a:t>
            </a:r>
            <a:r>
              <a:rPr lang="zh-CN" altLang="en-US" sz="2400">
                <a:latin typeface="+mn-ea"/>
              </a:rPr>
              <a:t>获取视频中出现的所有资料</a:t>
            </a:r>
            <a:endParaRPr lang="en-US" altLang="zh-CN" sz="2400">
              <a:latin typeface="+mn-ea"/>
            </a:endParaRPr>
          </a:p>
          <a:p>
            <a:endParaRPr lang="en-US" altLang="zh-CN" sz="2400">
              <a:latin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>
                <a:latin typeface="+mn-ea"/>
              </a:rPr>
              <a:t>我们的淘宝店：</a:t>
            </a:r>
            <a:endParaRPr lang="en-US" altLang="zh-CN" sz="2400">
              <a:latin typeface="+mn-ea"/>
            </a:endParaRPr>
          </a:p>
          <a:p>
            <a:r>
              <a:rPr lang="en-US" altLang="zh-CN" sz="2400">
                <a:latin typeface="+mn-ea"/>
              </a:rPr>
              <a:t>	</a:t>
            </a:r>
            <a:r>
              <a:rPr lang="en-US" altLang="zh-CN" sz="2400">
                <a:latin typeface="+mn-ea"/>
                <a:hlinkClick r:id="rId3"/>
              </a:rPr>
              <a:t>https://jiangxiekeji.taobao.com</a:t>
            </a:r>
            <a:endParaRPr lang="en-US" altLang="zh-CN" sz="2400">
              <a:latin typeface="+mn-ea"/>
            </a:endParaRPr>
          </a:p>
          <a:p>
            <a:r>
              <a:rPr lang="en-US" altLang="zh-CN" sz="2400">
                <a:latin typeface="+mn-ea"/>
              </a:rPr>
              <a:t>	</a:t>
            </a:r>
            <a:r>
              <a:rPr lang="zh-CN" altLang="en-US" sz="2400">
                <a:latin typeface="+mn-ea"/>
              </a:rPr>
              <a:t>获取视频中出现的硬件设备</a:t>
            </a:r>
            <a:endParaRPr lang="en-US" altLang="zh-CN" sz="2400">
              <a:latin typeface="+mn-ea"/>
            </a:endParaRPr>
          </a:p>
          <a:p>
            <a:r>
              <a:rPr lang="en-US" altLang="zh-CN" sz="2400">
                <a:latin typeface="+mn-ea"/>
              </a:rPr>
              <a:t>	</a:t>
            </a:r>
            <a:r>
              <a:rPr lang="zh-CN" altLang="en-US" sz="2400">
                <a:latin typeface="+mn-ea"/>
              </a:rPr>
              <a:t>淘宝店铺名：江协科技</a:t>
            </a:r>
            <a:endParaRPr lang="en-US" altLang="zh-CN" sz="2400">
              <a:latin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354737" y="475762"/>
            <a:ext cx="87265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/>
              <a:t>相关链接</a:t>
            </a: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9FEF5B06-665C-F2BA-0EFD-4FA45937C44E}"/>
              </a:ext>
            </a:extLst>
          </p:cNvPr>
          <p:cNvGrpSpPr/>
          <p:nvPr/>
        </p:nvGrpSpPr>
        <p:grpSpPr>
          <a:xfrm>
            <a:off x="695999" y="467372"/>
            <a:ext cx="10800002" cy="540000"/>
            <a:chOff x="664415" y="326304"/>
            <a:chExt cx="10800002" cy="540000"/>
          </a:xfrm>
        </p:grpSpPr>
        <p:sp>
          <p:nvSpPr>
            <p:cNvPr id="4" name="圆角矩形 3"/>
            <p:cNvSpPr/>
            <p:nvPr/>
          </p:nvSpPr>
          <p:spPr>
            <a:xfrm>
              <a:off x="664415" y="362305"/>
              <a:ext cx="540000" cy="468000"/>
            </a:xfrm>
            <a:prstGeom prst="roundRect">
              <a:avLst>
                <a:gd name="adj" fmla="val 22610"/>
              </a:avLst>
            </a:prstGeom>
            <a:solidFill>
              <a:schemeClr val="accent5">
                <a:lumMod val="7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noFill/>
              </a:endParaRPr>
            </a:p>
          </p:txBody>
        </p:sp>
        <p:cxnSp>
          <p:nvCxnSpPr>
            <p:cNvPr id="6" name="直接连接符 5"/>
            <p:cNvCxnSpPr/>
            <p:nvPr/>
          </p:nvCxnSpPr>
          <p:spPr>
            <a:xfrm>
              <a:off x="664417" y="843267"/>
              <a:ext cx="10800000" cy="0"/>
            </a:xfrm>
            <a:prstGeom prst="line">
              <a:avLst/>
            </a:prstGeom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矩形 9"/>
            <p:cNvSpPr/>
            <p:nvPr/>
          </p:nvSpPr>
          <p:spPr>
            <a:xfrm>
              <a:off x="664416" y="662291"/>
              <a:ext cx="540000" cy="180975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Freeform 388"/>
            <p:cNvSpPr>
              <a:spLocks/>
            </p:cNvSpPr>
            <p:nvPr/>
          </p:nvSpPr>
          <p:spPr bwMode="auto">
            <a:xfrm>
              <a:off x="783154" y="475854"/>
              <a:ext cx="302522" cy="252000"/>
            </a:xfrm>
            <a:custGeom>
              <a:avLst/>
              <a:gdLst>
                <a:gd name="T0" fmla="*/ 90 w 111"/>
                <a:gd name="T1" fmla="*/ 55 h 106"/>
                <a:gd name="T2" fmla="*/ 111 w 111"/>
                <a:gd name="T3" fmla="*/ 55 h 106"/>
                <a:gd name="T4" fmla="*/ 55 w 111"/>
                <a:gd name="T5" fmla="*/ 0 h 106"/>
                <a:gd name="T6" fmla="*/ 0 w 111"/>
                <a:gd name="T7" fmla="*/ 55 h 106"/>
                <a:gd name="T8" fmla="*/ 20 w 111"/>
                <a:gd name="T9" fmla="*/ 55 h 106"/>
                <a:gd name="T10" fmla="*/ 20 w 111"/>
                <a:gd name="T11" fmla="*/ 106 h 106"/>
                <a:gd name="T12" fmla="*/ 45 w 111"/>
                <a:gd name="T13" fmla="*/ 106 h 106"/>
                <a:gd name="T14" fmla="*/ 45 w 111"/>
                <a:gd name="T15" fmla="*/ 75 h 106"/>
                <a:gd name="T16" fmla="*/ 66 w 111"/>
                <a:gd name="T17" fmla="*/ 75 h 106"/>
                <a:gd name="T18" fmla="*/ 66 w 111"/>
                <a:gd name="T19" fmla="*/ 106 h 106"/>
                <a:gd name="T20" fmla="*/ 90 w 111"/>
                <a:gd name="T21" fmla="*/ 106 h 106"/>
                <a:gd name="T22" fmla="*/ 90 w 111"/>
                <a:gd name="T23" fmla="*/ 55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1" h="106">
                  <a:moveTo>
                    <a:pt x="90" y="55"/>
                  </a:moveTo>
                  <a:lnTo>
                    <a:pt x="111" y="55"/>
                  </a:lnTo>
                  <a:lnTo>
                    <a:pt x="55" y="0"/>
                  </a:lnTo>
                  <a:lnTo>
                    <a:pt x="0" y="55"/>
                  </a:lnTo>
                  <a:lnTo>
                    <a:pt x="20" y="55"/>
                  </a:lnTo>
                  <a:lnTo>
                    <a:pt x="20" y="106"/>
                  </a:lnTo>
                  <a:lnTo>
                    <a:pt x="45" y="106"/>
                  </a:lnTo>
                  <a:lnTo>
                    <a:pt x="45" y="75"/>
                  </a:lnTo>
                  <a:lnTo>
                    <a:pt x="66" y="75"/>
                  </a:lnTo>
                  <a:lnTo>
                    <a:pt x="66" y="106"/>
                  </a:lnTo>
                  <a:lnTo>
                    <a:pt x="90" y="106"/>
                  </a:lnTo>
                  <a:lnTo>
                    <a:pt x="90" y="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4CAC7A80-C0BE-38B5-F171-D32D1BA2D7C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68418" y="326304"/>
              <a:ext cx="1295999" cy="54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380123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/>
              <p:cNvSpPr txBox="1"/>
              <p:nvPr/>
            </p:nvSpPr>
            <p:spPr>
              <a:xfrm>
                <a:off x="696000" y="1219541"/>
                <a:ext cx="108000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zh-CN" altLang="en-US" sz="2400">
                    <a:latin typeface="+mn-ea"/>
                  </a:rPr>
                  <a:t>确定一个调控周期</a:t>
                </a:r>
                <a14:m>
                  <m:oMath xmlns:m="http://schemas.openxmlformats.org/officeDocument/2006/math">
                    <m:r>
                      <a:rPr lang="en-US" altLang="zh-CN" sz="240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zh-CN" altLang="en-US" sz="2400">
                    <a:latin typeface="+mn-ea"/>
                  </a:rPr>
                  <a:t>，每隔时间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zh-CN" altLang="en-US" sz="2400">
                    <a:latin typeface="+mn-ea"/>
                  </a:rPr>
                  <a:t>，程序执行一次</a:t>
                </a:r>
                <a:r>
                  <a:rPr lang="en-US" altLang="zh-CN" sz="2400">
                    <a:latin typeface="+mn-ea"/>
                  </a:rPr>
                  <a:t>PID</a:t>
                </a:r>
                <a:r>
                  <a:rPr lang="zh-CN" altLang="en-US" sz="2400">
                    <a:latin typeface="+mn-ea"/>
                  </a:rPr>
                  <a:t>调控</a:t>
                </a:r>
                <a:endParaRPr lang="en-US" altLang="zh-CN" sz="2400">
                  <a:latin typeface="+mn-ea"/>
                </a:endParaRPr>
              </a:p>
            </p:txBody>
          </p:sp>
        </mc:Choice>
        <mc:Fallback xmlns="">
          <p:sp>
            <p:nvSpPr>
              <p:cNvPr id="17" name="文本框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000" y="1219541"/>
                <a:ext cx="10800000" cy="461665"/>
              </a:xfrm>
              <a:prstGeom prst="rect">
                <a:avLst/>
              </a:prstGeom>
              <a:blipFill>
                <a:blip r:embed="rId2"/>
                <a:stretch>
                  <a:fillRect l="-734" t="-9211" b="-302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文本框 12"/>
          <p:cNvSpPr txBox="1"/>
          <p:nvPr/>
        </p:nvSpPr>
        <p:spPr>
          <a:xfrm>
            <a:off x="1354737" y="475762"/>
            <a:ext cx="87265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/>
              <a:t>PID</a:t>
            </a:r>
            <a:r>
              <a:rPr lang="zh-CN" altLang="en-US" sz="2800"/>
              <a:t>程序实现</a:t>
            </a: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9FEF5B06-665C-F2BA-0EFD-4FA45937C44E}"/>
              </a:ext>
            </a:extLst>
          </p:cNvPr>
          <p:cNvGrpSpPr/>
          <p:nvPr/>
        </p:nvGrpSpPr>
        <p:grpSpPr>
          <a:xfrm>
            <a:off x="695999" y="467372"/>
            <a:ext cx="10800002" cy="540000"/>
            <a:chOff x="664415" y="326304"/>
            <a:chExt cx="10800002" cy="540000"/>
          </a:xfrm>
        </p:grpSpPr>
        <p:sp>
          <p:nvSpPr>
            <p:cNvPr id="4" name="圆角矩形 3"/>
            <p:cNvSpPr/>
            <p:nvPr/>
          </p:nvSpPr>
          <p:spPr>
            <a:xfrm>
              <a:off x="664415" y="362305"/>
              <a:ext cx="540000" cy="468000"/>
            </a:xfrm>
            <a:prstGeom prst="roundRect">
              <a:avLst>
                <a:gd name="adj" fmla="val 22610"/>
              </a:avLst>
            </a:prstGeom>
            <a:solidFill>
              <a:schemeClr val="accent5">
                <a:lumMod val="7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noFill/>
              </a:endParaRPr>
            </a:p>
          </p:txBody>
        </p:sp>
        <p:cxnSp>
          <p:nvCxnSpPr>
            <p:cNvPr id="6" name="直接连接符 5"/>
            <p:cNvCxnSpPr/>
            <p:nvPr/>
          </p:nvCxnSpPr>
          <p:spPr>
            <a:xfrm>
              <a:off x="664417" y="843267"/>
              <a:ext cx="10800000" cy="0"/>
            </a:xfrm>
            <a:prstGeom prst="line">
              <a:avLst/>
            </a:prstGeom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矩形 9"/>
            <p:cNvSpPr/>
            <p:nvPr/>
          </p:nvSpPr>
          <p:spPr>
            <a:xfrm>
              <a:off x="664416" y="662291"/>
              <a:ext cx="540000" cy="180975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Freeform 388"/>
            <p:cNvSpPr>
              <a:spLocks/>
            </p:cNvSpPr>
            <p:nvPr/>
          </p:nvSpPr>
          <p:spPr bwMode="auto">
            <a:xfrm>
              <a:off x="783154" y="475854"/>
              <a:ext cx="302522" cy="252000"/>
            </a:xfrm>
            <a:custGeom>
              <a:avLst/>
              <a:gdLst>
                <a:gd name="T0" fmla="*/ 90 w 111"/>
                <a:gd name="T1" fmla="*/ 55 h 106"/>
                <a:gd name="T2" fmla="*/ 111 w 111"/>
                <a:gd name="T3" fmla="*/ 55 h 106"/>
                <a:gd name="T4" fmla="*/ 55 w 111"/>
                <a:gd name="T5" fmla="*/ 0 h 106"/>
                <a:gd name="T6" fmla="*/ 0 w 111"/>
                <a:gd name="T7" fmla="*/ 55 h 106"/>
                <a:gd name="T8" fmla="*/ 20 w 111"/>
                <a:gd name="T9" fmla="*/ 55 h 106"/>
                <a:gd name="T10" fmla="*/ 20 w 111"/>
                <a:gd name="T11" fmla="*/ 106 h 106"/>
                <a:gd name="T12" fmla="*/ 45 w 111"/>
                <a:gd name="T13" fmla="*/ 106 h 106"/>
                <a:gd name="T14" fmla="*/ 45 w 111"/>
                <a:gd name="T15" fmla="*/ 75 h 106"/>
                <a:gd name="T16" fmla="*/ 66 w 111"/>
                <a:gd name="T17" fmla="*/ 75 h 106"/>
                <a:gd name="T18" fmla="*/ 66 w 111"/>
                <a:gd name="T19" fmla="*/ 106 h 106"/>
                <a:gd name="T20" fmla="*/ 90 w 111"/>
                <a:gd name="T21" fmla="*/ 106 h 106"/>
                <a:gd name="T22" fmla="*/ 90 w 111"/>
                <a:gd name="T23" fmla="*/ 55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1" h="106">
                  <a:moveTo>
                    <a:pt x="90" y="55"/>
                  </a:moveTo>
                  <a:lnTo>
                    <a:pt x="111" y="55"/>
                  </a:lnTo>
                  <a:lnTo>
                    <a:pt x="55" y="0"/>
                  </a:lnTo>
                  <a:lnTo>
                    <a:pt x="0" y="55"/>
                  </a:lnTo>
                  <a:lnTo>
                    <a:pt x="20" y="55"/>
                  </a:lnTo>
                  <a:lnTo>
                    <a:pt x="20" y="106"/>
                  </a:lnTo>
                  <a:lnTo>
                    <a:pt x="45" y="106"/>
                  </a:lnTo>
                  <a:lnTo>
                    <a:pt x="45" y="75"/>
                  </a:lnTo>
                  <a:lnTo>
                    <a:pt x="66" y="75"/>
                  </a:lnTo>
                  <a:lnTo>
                    <a:pt x="66" y="106"/>
                  </a:lnTo>
                  <a:lnTo>
                    <a:pt x="90" y="106"/>
                  </a:lnTo>
                  <a:lnTo>
                    <a:pt x="90" y="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4CAC7A80-C0BE-38B5-F171-D32D1BA2D7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68418" y="326304"/>
              <a:ext cx="1295999" cy="540000"/>
            </a:xfrm>
            <a:prstGeom prst="rect">
              <a:avLst/>
            </a:prstGeom>
          </p:spPr>
        </p:pic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A2F7C695-C1DC-2DEE-C772-819D7A31694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54"/>
          <a:stretch/>
        </p:blipFill>
        <p:spPr>
          <a:xfrm>
            <a:off x="4363605" y="2134514"/>
            <a:ext cx="3420000" cy="3102223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899B0A62-B7C0-7358-73C3-2C02E687ED1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97" r="-1"/>
          <a:stretch/>
        </p:blipFill>
        <p:spPr>
          <a:xfrm>
            <a:off x="7912472" y="2134514"/>
            <a:ext cx="3420000" cy="3429670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C49F0572-74CC-35CA-BF93-9A39264458D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06"/>
          <a:stretch/>
        </p:blipFill>
        <p:spPr>
          <a:xfrm>
            <a:off x="814738" y="2134514"/>
            <a:ext cx="3420000" cy="1736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5277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1354737" y="475762"/>
            <a:ext cx="87265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>
                <a:latin typeface="+mn-ea"/>
              </a:rPr>
              <a:t>位置式</a:t>
            </a:r>
            <a:r>
              <a:rPr lang="en-US" altLang="zh-CN" sz="2800"/>
              <a:t>PID</a:t>
            </a:r>
            <a:r>
              <a:rPr lang="zh-CN" altLang="en-US" sz="2800"/>
              <a:t>程序实现</a:t>
            </a: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9FEF5B06-665C-F2BA-0EFD-4FA45937C44E}"/>
              </a:ext>
            </a:extLst>
          </p:cNvPr>
          <p:cNvGrpSpPr/>
          <p:nvPr/>
        </p:nvGrpSpPr>
        <p:grpSpPr>
          <a:xfrm>
            <a:off x="695999" y="467372"/>
            <a:ext cx="10800002" cy="540000"/>
            <a:chOff x="664415" y="326304"/>
            <a:chExt cx="10800002" cy="540000"/>
          </a:xfrm>
        </p:grpSpPr>
        <p:sp>
          <p:nvSpPr>
            <p:cNvPr id="4" name="圆角矩形 3"/>
            <p:cNvSpPr/>
            <p:nvPr/>
          </p:nvSpPr>
          <p:spPr>
            <a:xfrm>
              <a:off x="664415" y="362305"/>
              <a:ext cx="540000" cy="468000"/>
            </a:xfrm>
            <a:prstGeom prst="roundRect">
              <a:avLst>
                <a:gd name="adj" fmla="val 22610"/>
              </a:avLst>
            </a:prstGeom>
            <a:solidFill>
              <a:schemeClr val="accent5">
                <a:lumMod val="7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noFill/>
              </a:endParaRPr>
            </a:p>
          </p:txBody>
        </p:sp>
        <p:cxnSp>
          <p:nvCxnSpPr>
            <p:cNvPr id="6" name="直接连接符 5"/>
            <p:cNvCxnSpPr/>
            <p:nvPr/>
          </p:nvCxnSpPr>
          <p:spPr>
            <a:xfrm>
              <a:off x="664417" y="843267"/>
              <a:ext cx="10800000" cy="0"/>
            </a:xfrm>
            <a:prstGeom prst="line">
              <a:avLst/>
            </a:prstGeom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矩形 9"/>
            <p:cNvSpPr/>
            <p:nvPr/>
          </p:nvSpPr>
          <p:spPr>
            <a:xfrm>
              <a:off x="664416" y="662291"/>
              <a:ext cx="540000" cy="180975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Freeform 388"/>
            <p:cNvSpPr>
              <a:spLocks/>
            </p:cNvSpPr>
            <p:nvPr/>
          </p:nvSpPr>
          <p:spPr bwMode="auto">
            <a:xfrm>
              <a:off x="783154" y="475854"/>
              <a:ext cx="302522" cy="252000"/>
            </a:xfrm>
            <a:custGeom>
              <a:avLst/>
              <a:gdLst>
                <a:gd name="T0" fmla="*/ 90 w 111"/>
                <a:gd name="T1" fmla="*/ 55 h 106"/>
                <a:gd name="T2" fmla="*/ 111 w 111"/>
                <a:gd name="T3" fmla="*/ 55 h 106"/>
                <a:gd name="T4" fmla="*/ 55 w 111"/>
                <a:gd name="T5" fmla="*/ 0 h 106"/>
                <a:gd name="T6" fmla="*/ 0 w 111"/>
                <a:gd name="T7" fmla="*/ 55 h 106"/>
                <a:gd name="T8" fmla="*/ 20 w 111"/>
                <a:gd name="T9" fmla="*/ 55 h 106"/>
                <a:gd name="T10" fmla="*/ 20 w 111"/>
                <a:gd name="T11" fmla="*/ 106 h 106"/>
                <a:gd name="T12" fmla="*/ 45 w 111"/>
                <a:gd name="T13" fmla="*/ 106 h 106"/>
                <a:gd name="T14" fmla="*/ 45 w 111"/>
                <a:gd name="T15" fmla="*/ 75 h 106"/>
                <a:gd name="T16" fmla="*/ 66 w 111"/>
                <a:gd name="T17" fmla="*/ 75 h 106"/>
                <a:gd name="T18" fmla="*/ 66 w 111"/>
                <a:gd name="T19" fmla="*/ 106 h 106"/>
                <a:gd name="T20" fmla="*/ 90 w 111"/>
                <a:gd name="T21" fmla="*/ 106 h 106"/>
                <a:gd name="T22" fmla="*/ 90 w 111"/>
                <a:gd name="T23" fmla="*/ 55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1" h="106">
                  <a:moveTo>
                    <a:pt x="90" y="55"/>
                  </a:moveTo>
                  <a:lnTo>
                    <a:pt x="111" y="55"/>
                  </a:lnTo>
                  <a:lnTo>
                    <a:pt x="55" y="0"/>
                  </a:lnTo>
                  <a:lnTo>
                    <a:pt x="0" y="55"/>
                  </a:lnTo>
                  <a:lnTo>
                    <a:pt x="20" y="55"/>
                  </a:lnTo>
                  <a:lnTo>
                    <a:pt x="20" y="106"/>
                  </a:lnTo>
                  <a:lnTo>
                    <a:pt x="45" y="106"/>
                  </a:lnTo>
                  <a:lnTo>
                    <a:pt x="45" y="75"/>
                  </a:lnTo>
                  <a:lnTo>
                    <a:pt x="66" y="75"/>
                  </a:lnTo>
                  <a:lnTo>
                    <a:pt x="66" y="106"/>
                  </a:lnTo>
                  <a:lnTo>
                    <a:pt x="90" y="106"/>
                  </a:lnTo>
                  <a:lnTo>
                    <a:pt x="90" y="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4CAC7A80-C0BE-38B5-F171-D32D1BA2D7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68418" y="326304"/>
              <a:ext cx="1295999" cy="540000"/>
            </a:xfrm>
            <a:prstGeom prst="rect">
              <a:avLst/>
            </a:prstGeom>
          </p:spPr>
        </p:pic>
      </p:grpSp>
      <p:pic>
        <p:nvPicPr>
          <p:cNvPr id="9" name="图片 8">
            <a:extLst>
              <a:ext uri="{FF2B5EF4-FFF2-40B4-BE49-F238E27FC236}">
                <a16:creationId xmlns:a16="http://schemas.microsoft.com/office/drawing/2014/main" id="{052707EF-A61A-BE6F-DA85-C811E262D0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6000" y="1854583"/>
            <a:ext cx="5220000" cy="45363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A936FC7D-8619-B20C-7215-5AA2FA40B3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999" y="1854583"/>
            <a:ext cx="5220000" cy="291336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413EDF8D-8E26-1EBC-5D14-82C05EE1D4C6}"/>
                  </a:ext>
                </a:extLst>
              </p:cNvPr>
              <p:cNvSpPr txBox="1"/>
              <p:nvPr/>
            </p:nvSpPr>
            <p:spPr>
              <a:xfrm>
                <a:off x="696000" y="1219541"/>
                <a:ext cx="10800000" cy="4228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𝑜𝑢𝑡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𝑒𝑟𝑟𝑜𝑟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∗</m:t>
                    </m:r>
                    <m:nary>
                      <m:naryPr>
                        <m:chr m:val="∑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brk m:alnAt="23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𝑒𝑟𝑟𝑜𝑟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e>
                    </m:nary>
                    <m:r>
                      <a:rPr lang="en-US" altLang="zh-CN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∗(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𝑒𝑟𝑟𝑜𝑟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𝑒𝑟𝑟𝑜𝑟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−1))</m:t>
                    </m:r>
                  </m:oMath>
                </a14:m>
                <a:endParaRPr lang="en-US" altLang="zh-CN">
                  <a:latin typeface="+mn-ea"/>
                </a:endParaRPr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413EDF8D-8E26-1EBC-5D14-82C05EE1D4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000" y="1219541"/>
                <a:ext cx="10800000" cy="422873"/>
              </a:xfrm>
              <a:prstGeom prst="rect">
                <a:avLst/>
              </a:prstGeom>
              <a:blipFill>
                <a:blip r:embed="rId5"/>
                <a:stretch>
                  <a:fillRect l="-339" t="-100000" b="-1565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989177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1354737" y="475762"/>
            <a:ext cx="87265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>
                <a:latin typeface="+mn-ea"/>
              </a:rPr>
              <a:t>增量式</a:t>
            </a:r>
            <a:r>
              <a:rPr lang="en-US" altLang="zh-CN" sz="2800"/>
              <a:t>PID</a:t>
            </a:r>
            <a:r>
              <a:rPr lang="zh-CN" altLang="en-US" sz="2800"/>
              <a:t>程序实现（</a:t>
            </a:r>
            <a:r>
              <a:rPr lang="zh-CN" altLang="en-US" sz="2800">
                <a:latin typeface="+mn-ea"/>
              </a:rPr>
              <a:t>控制器内积分，输出全量</a:t>
            </a:r>
            <a:r>
              <a:rPr lang="zh-CN" altLang="en-US" sz="2800"/>
              <a:t>）</a:t>
            </a: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9FEF5B06-665C-F2BA-0EFD-4FA45937C44E}"/>
              </a:ext>
            </a:extLst>
          </p:cNvPr>
          <p:cNvGrpSpPr/>
          <p:nvPr/>
        </p:nvGrpSpPr>
        <p:grpSpPr>
          <a:xfrm>
            <a:off x="695999" y="467372"/>
            <a:ext cx="10800002" cy="540000"/>
            <a:chOff x="664415" y="326304"/>
            <a:chExt cx="10800002" cy="540000"/>
          </a:xfrm>
        </p:grpSpPr>
        <p:sp>
          <p:nvSpPr>
            <p:cNvPr id="4" name="圆角矩形 3"/>
            <p:cNvSpPr/>
            <p:nvPr/>
          </p:nvSpPr>
          <p:spPr>
            <a:xfrm>
              <a:off x="664415" y="362305"/>
              <a:ext cx="540000" cy="468000"/>
            </a:xfrm>
            <a:prstGeom prst="roundRect">
              <a:avLst>
                <a:gd name="adj" fmla="val 22610"/>
              </a:avLst>
            </a:prstGeom>
            <a:solidFill>
              <a:schemeClr val="accent5">
                <a:lumMod val="7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noFill/>
              </a:endParaRPr>
            </a:p>
          </p:txBody>
        </p:sp>
        <p:cxnSp>
          <p:nvCxnSpPr>
            <p:cNvPr id="6" name="直接连接符 5"/>
            <p:cNvCxnSpPr/>
            <p:nvPr/>
          </p:nvCxnSpPr>
          <p:spPr>
            <a:xfrm>
              <a:off x="664417" y="843267"/>
              <a:ext cx="10800000" cy="0"/>
            </a:xfrm>
            <a:prstGeom prst="line">
              <a:avLst/>
            </a:prstGeom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矩形 9"/>
            <p:cNvSpPr/>
            <p:nvPr/>
          </p:nvSpPr>
          <p:spPr>
            <a:xfrm>
              <a:off x="664416" y="662291"/>
              <a:ext cx="540000" cy="180975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Freeform 388"/>
            <p:cNvSpPr>
              <a:spLocks/>
            </p:cNvSpPr>
            <p:nvPr/>
          </p:nvSpPr>
          <p:spPr bwMode="auto">
            <a:xfrm>
              <a:off x="783154" y="475854"/>
              <a:ext cx="302522" cy="252000"/>
            </a:xfrm>
            <a:custGeom>
              <a:avLst/>
              <a:gdLst>
                <a:gd name="T0" fmla="*/ 90 w 111"/>
                <a:gd name="T1" fmla="*/ 55 h 106"/>
                <a:gd name="T2" fmla="*/ 111 w 111"/>
                <a:gd name="T3" fmla="*/ 55 h 106"/>
                <a:gd name="T4" fmla="*/ 55 w 111"/>
                <a:gd name="T5" fmla="*/ 0 h 106"/>
                <a:gd name="T6" fmla="*/ 0 w 111"/>
                <a:gd name="T7" fmla="*/ 55 h 106"/>
                <a:gd name="T8" fmla="*/ 20 w 111"/>
                <a:gd name="T9" fmla="*/ 55 h 106"/>
                <a:gd name="T10" fmla="*/ 20 w 111"/>
                <a:gd name="T11" fmla="*/ 106 h 106"/>
                <a:gd name="T12" fmla="*/ 45 w 111"/>
                <a:gd name="T13" fmla="*/ 106 h 106"/>
                <a:gd name="T14" fmla="*/ 45 w 111"/>
                <a:gd name="T15" fmla="*/ 75 h 106"/>
                <a:gd name="T16" fmla="*/ 66 w 111"/>
                <a:gd name="T17" fmla="*/ 75 h 106"/>
                <a:gd name="T18" fmla="*/ 66 w 111"/>
                <a:gd name="T19" fmla="*/ 106 h 106"/>
                <a:gd name="T20" fmla="*/ 90 w 111"/>
                <a:gd name="T21" fmla="*/ 106 h 106"/>
                <a:gd name="T22" fmla="*/ 90 w 111"/>
                <a:gd name="T23" fmla="*/ 55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1" h="106">
                  <a:moveTo>
                    <a:pt x="90" y="55"/>
                  </a:moveTo>
                  <a:lnTo>
                    <a:pt x="111" y="55"/>
                  </a:lnTo>
                  <a:lnTo>
                    <a:pt x="55" y="0"/>
                  </a:lnTo>
                  <a:lnTo>
                    <a:pt x="0" y="55"/>
                  </a:lnTo>
                  <a:lnTo>
                    <a:pt x="20" y="55"/>
                  </a:lnTo>
                  <a:lnTo>
                    <a:pt x="20" y="106"/>
                  </a:lnTo>
                  <a:lnTo>
                    <a:pt x="45" y="106"/>
                  </a:lnTo>
                  <a:lnTo>
                    <a:pt x="45" y="75"/>
                  </a:lnTo>
                  <a:lnTo>
                    <a:pt x="66" y="75"/>
                  </a:lnTo>
                  <a:lnTo>
                    <a:pt x="66" y="106"/>
                  </a:lnTo>
                  <a:lnTo>
                    <a:pt x="90" y="106"/>
                  </a:lnTo>
                  <a:lnTo>
                    <a:pt x="90" y="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4CAC7A80-C0BE-38B5-F171-D32D1BA2D7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68418" y="326304"/>
              <a:ext cx="1295999" cy="540000"/>
            </a:xfrm>
            <a:prstGeom prst="rect">
              <a:avLst/>
            </a:prstGeom>
          </p:spPr>
        </p:pic>
      </p:grpSp>
      <p:pic>
        <p:nvPicPr>
          <p:cNvPr id="7" name="图片 6">
            <a:extLst>
              <a:ext uri="{FF2B5EF4-FFF2-40B4-BE49-F238E27FC236}">
                <a16:creationId xmlns:a16="http://schemas.microsoft.com/office/drawing/2014/main" id="{AAF293C4-15A0-57EF-89DB-EFC7FAE7A0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6003" y="1858457"/>
            <a:ext cx="5220000" cy="4348206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307F4004-EE7D-2E84-AF1E-43C82B962E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999" y="1858457"/>
            <a:ext cx="5220000" cy="285895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F102E53F-7CB4-E7A2-B40E-554244ABF432}"/>
                  </a:ext>
                </a:extLst>
              </p:cNvPr>
              <p:cNvSpPr txBox="1"/>
              <p:nvPr/>
            </p:nvSpPr>
            <p:spPr>
              <a:xfrm>
                <a:off x="407093" y="1219541"/>
                <a:ext cx="11377813" cy="3907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𝑜𝑢𝑡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𝑒𝑟𝑟𝑜𝑟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𝑒𝑟𝑟𝑜𝑟</m:t>
                    </m:r>
                    <m:d>
                      <m:d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𝑒𝑟𝑟𝑜𝑟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∗</m:t>
                    </m:r>
                    <m:d>
                      <m:d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𝑒𝑟𝑟𝑜𝑟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−2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𝑒𝑟𝑟𝑜𝑟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𝑒𝑟𝑟𝑜𝑟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−2)</m:t>
                        </m:r>
                      </m:e>
                    </m:d>
                  </m:oMath>
                </a14:m>
                <a:endParaRPr lang="en-US" altLang="zh-CN" sz="2400">
                  <a:latin typeface="+mn-ea"/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F102E53F-7CB4-E7A2-B40E-554244ABF4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093" y="1219541"/>
                <a:ext cx="11377813" cy="390748"/>
              </a:xfrm>
              <a:prstGeom prst="rect">
                <a:avLst/>
              </a:prstGeom>
              <a:blipFill>
                <a:blip r:embed="rId5"/>
                <a:stretch>
                  <a:fillRect l="-375" t="-1563" b="-140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719193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/>
          <p:cNvSpPr txBox="1"/>
          <p:nvPr/>
        </p:nvSpPr>
        <p:spPr>
          <a:xfrm>
            <a:off x="696000" y="1219541"/>
            <a:ext cx="10800000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sz="2400">
                <a:latin typeface="+mn-ea"/>
              </a:rPr>
              <a:t>积分限幅：限制积分的幅度，防止积分深度饱和</a:t>
            </a:r>
            <a:endParaRPr lang="en-US" altLang="zh-CN" sz="2400">
              <a:latin typeface="+mn-ea"/>
            </a:endParaRP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sz="2400">
                <a:latin typeface="+mn-ea"/>
              </a:rPr>
              <a:t>积分分离：误差小于一个限度才开始积分，反之则去掉积分部分</a:t>
            </a:r>
            <a:endParaRPr lang="en-US" altLang="zh-CN" sz="2400">
              <a:latin typeface="+mn-ea"/>
            </a:endParaRP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sz="2400">
                <a:latin typeface="+mn-ea"/>
              </a:rPr>
              <a:t>变速积分：根据误差的大小调整积分的速度</a:t>
            </a:r>
            <a:endParaRPr lang="en-US" altLang="zh-CN" sz="2400">
              <a:latin typeface="+mn-ea"/>
            </a:endParaRP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sz="2400">
                <a:latin typeface="+mn-ea"/>
              </a:rPr>
              <a:t>微分先行：将对误差的微分替换为对实际值的微分</a:t>
            </a:r>
            <a:endParaRPr lang="en-US" altLang="zh-CN" sz="2400">
              <a:latin typeface="+mn-ea"/>
            </a:endParaRP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sz="2400">
                <a:latin typeface="+mn-ea"/>
              </a:rPr>
              <a:t>不完全微分：给微分项加入一阶惯性单元（低通滤波器）</a:t>
            </a:r>
            <a:endParaRPr lang="en-US" altLang="zh-CN" sz="2400">
              <a:latin typeface="+mn-ea"/>
            </a:endParaRP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sz="2400">
                <a:latin typeface="+mn-ea"/>
              </a:rPr>
              <a:t>输出偏移：在非</a:t>
            </a:r>
            <a:r>
              <a:rPr lang="en-US" altLang="zh-CN" sz="2400">
                <a:latin typeface="+mn-ea"/>
              </a:rPr>
              <a:t>0</a:t>
            </a:r>
            <a:r>
              <a:rPr lang="zh-CN" altLang="en-US" sz="2400">
                <a:latin typeface="+mn-ea"/>
              </a:rPr>
              <a:t>输出时，给输出值加一个固定偏移</a:t>
            </a:r>
            <a:endParaRPr lang="en-US" altLang="zh-CN" sz="2400">
              <a:latin typeface="+mn-ea"/>
            </a:endParaRP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sz="2400">
                <a:latin typeface="+mn-ea"/>
              </a:rPr>
              <a:t>输入死区：误差小于一个限度时不进行调控</a:t>
            </a:r>
            <a:endParaRPr lang="en-US" altLang="zh-CN" sz="2400">
              <a:latin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354737" y="475762"/>
            <a:ext cx="87265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/>
              <a:t>PID</a:t>
            </a:r>
            <a:r>
              <a:rPr lang="zh-CN" altLang="en-US" sz="2800"/>
              <a:t>算法改进</a:t>
            </a: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9FEF5B06-665C-F2BA-0EFD-4FA45937C44E}"/>
              </a:ext>
            </a:extLst>
          </p:cNvPr>
          <p:cNvGrpSpPr/>
          <p:nvPr/>
        </p:nvGrpSpPr>
        <p:grpSpPr>
          <a:xfrm>
            <a:off x="695999" y="467372"/>
            <a:ext cx="10800002" cy="540000"/>
            <a:chOff x="664415" y="326304"/>
            <a:chExt cx="10800002" cy="540000"/>
          </a:xfrm>
        </p:grpSpPr>
        <p:sp>
          <p:nvSpPr>
            <p:cNvPr id="4" name="圆角矩形 3"/>
            <p:cNvSpPr/>
            <p:nvPr/>
          </p:nvSpPr>
          <p:spPr>
            <a:xfrm>
              <a:off x="664415" y="362305"/>
              <a:ext cx="540000" cy="468000"/>
            </a:xfrm>
            <a:prstGeom prst="roundRect">
              <a:avLst>
                <a:gd name="adj" fmla="val 22610"/>
              </a:avLst>
            </a:prstGeom>
            <a:solidFill>
              <a:schemeClr val="accent5">
                <a:lumMod val="7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noFill/>
              </a:endParaRPr>
            </a:p>
          </p:txBody>
        </p:sp>
        <p:cxnSp>
          <p:nvCxnSpPr>
            <p:cNvPr id="6" name="直接连接符 5"/>
            <p:cNvCxnSpPr/>
            <p:nvPr/>
          </p:nvCxnSpPr>
          <p:spPr>
            <a:xfrm>
              <a:off x="664417" y="843267"/>
              <a:ext cx="10800000" cy="0"/>
            </a:xfrm>
            <a:prstGeom prst="line">
              <a:avLst/>
            </a:prstGeom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矩形 9"/>
            <p:cNvSpPr/>
            <p:nvPr/>
          </p:nvSpPr>
          <p:spPr>
            <a:xfrm>
              <a:off x="664416" y="662291"/>
              <a:ext cx="540000" cy="180975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Freeform 388"/>
            <p:cNvSpPr>
              <a:spLocks/>
            </p:cNvSpPr>
            <p:nvPr/>
          </p:nvSpPr>
          <p:spPr bwMode="auto">
            <a:xfrm>
              <a:off x="783154" y="475854"/>
              <a:ext cx="302522" cy="252000"/>
            </a:xfrm>
            <a:custGeom>
              <a:avLst/>
              <a:gdLst>
                <a:gd name="T0" fmla="*/ 90 w 111"/>
                <a:gd name="T1" fmla="*/ 55 h 106"/>
                <a:gd name="T2" fmla="*/ 111 w 111"/>
                <a:gd name="T3" fmla="*/ 55 h 106"/>
                <a:gd name="T4" fmla="*/ 55 w 111"/>
                <a:gd name="T5" fmla="*/ 0 h 106"/>
                <a:gd name="T6" fmla="*/ 0 w 111"/>
                <a:gd name="T7" fmla="*/ 55 h 106"/>
                <a:gd name="T8" fmla="*/ 20 w 111"/>
                <a:gd name="T9" fmla="*/ 55 h 106"/>
                <a:gd name="T10" fmla="*/ 20 w 111"/>
                <a:gd name="T11" fmla="*/ 106 h 106"/>
                <a:gd name="T12" fmla="*/ 45 w 111"/>
                <a:gd name="T13" fmla="*/ 106 h 106"/>
                <a:gd name="T14" fmla="*/ 45 w 111"/>
                <a:gd name="T15" fmla="*/ 75 h 106"/>
                <a:gd name="T16" fmla="*/ 66 w 111"/>
                <a:gd name="T17" fmla="*/ 75 h 106"/>
                <a:gd name="T18" fmla="*/ 66 w 111"/>
                <a:gd name="T19" fmla="*/ 106 h 106"/>
                <a:gd name="T20" fmla="*/ 90 w 111"/>
                <a:gd name="T21" fmla="*/ 106 h 106"/>
                <a:gd name="T22" fmla="*/ 90 w 111"/>
                <a:gd name="T23" fmla="*/ 55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1" h="106">
                  <a:moveTo>
                    <a:pt x="90" y="55"/>
                  </a:moveTo>
                  <a:lnTo>
                    <a:pt x="111" y="55"/>
                  </a:lnTo>
                  <a:lnTo>
                    <a:pt x="55" y="0"/>
                  </a:lnTo>
                  <a:lnTo>
                    <a:pt x="0" y="55"/>
                  </a:lnTo>
                  <a:lnTo>
                    <a:pt x="20" y="55"/>
                  </a:lnTo>
                  <a:lnTo>
                    <a:pt x="20" y="106"/>
                  </a:lnTo>
                  <a:lnTo>
                    <a:pt x="45" y="106"/>
                  </a:lnTo>
                  <a:lnTo>
                    <a:pt x="45" y="75"/>
                  </a:lnTo>
                  <a:lnTo>
                    <a:pt x="66" y="75"/>
                  </a:lnTo>
                  <a:lnTo>
                    <a:pt x="66" y="106"/>
                  </a:lnTo>
                  <a:lnTo>
                    <a:pt x="90" y="106"/>
                  </a:lnTo>
                  <a:lnTo>
                    <a:pt x="90" y="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4CAC7A80-C0BE-38B5-F171-D32D1BA2D7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68418" y="326304"/>
              <a:ext cx="1295999" cy="54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534997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/>
          <p:cNvSpPr txBox="1"/>
          <p:nvPr/>
        </p:nvSpPr>
        <p:spPr>
          <a:xfrm>
            <a:off x="696000" y="1219541"/>
            <a:ext cx="10800000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sz="2400">
                <a:latin typeface="+mn-ea"/>
              </a:rPr>
              <a:t>要解决的问题：如果执行器因为卡住、断电、损坏等原因不能消除误差，则误差积分会无限制加大，进而达到深度饱和状态，此时</a:t>
            </a:r>
            <a:r>
              <a:rPr lang="en-US" altLang="zh-CN" sz="2400">
                <a:latin typeface="+mn-ea"/>
              </a:rPr>
              <a:t>PID</a:t>
            </a:r>
            <a:r>
              <a:rPr lang="zh-CN" altLang="en-US" sz="2400">
                <a:latin typeface="+mn-ea"/>
              </a:rPr>
              <a:t>控制器会持续输出最大的调控力，即使后续执行器恢复正常，</a:t>
            </a:r>
            <a:r>
              <a:rPr lang="en-US" altLang="zh-CN" sz="2400">
                <a:latin typeface="+mn-ea"/>
              </a:rPr>
              <a:t>PID</a:t>
            </a:r>
            <a:r>
              <a:rPr lang="zh-CN" altLang="en-US" sz="2400">
                <a:latin typeface="+mn-ea"/>
              </a:rPr>
              <a:t>控制器在短时间内也会维持最大的调控力，直到误差积分从深度饱和状态退出</a:t>
            </a:r>
            <a:endParaRPr lang="en-US" altLang="zh-CN" sz="2400">
              <a:latin typeface="+mn-ea"/>
            </a:endParaRP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sz="2400">
                <a:latin typeface="+mn-ea"/>
              </a:rPr>
              <a:t>积分限幅实现思路：对误差积分或积分项输出进行判断，如果幅值超过指定阈值，则进行限制</a:t>
            </a:r>
            <a:endParaRPr lang="en-US" altLang="zh-CN" sz="2400">
              <a:latin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354737" y="475762"/>
            <a:ext cx="87265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/>
              <a:t>积分限幅</a:t>
            </a: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9FEF5B06-665C-F2BA-0EFD-4FA45937C44E}"/>
              </a:ext>
            </a:extLst>
          </p:cNvPr>
          <p:cNvGrpSpPr/>
          <p:nvPr/>
        </p:nvGrpSpPr>
        <p:grpSpPr>
          <a:xfrm>
            <a:off x="695999" y="467372"/>
            <a:ext cx="10800002" cy="540000"/>
            <a:chOff x="664415" y="326304"/>
            <a:chExt cx="10800002" cy="540000"/>
          </a:xfrm>
        </p:grpSpPr>
        <p:sp>
          <p:nvSpPr>
            <p:cNvPr id="4" name="圆角矩形 3"/>
            <p:cNvSpPr/>
            <p:nvPr/>
          </p:nvSpPr>
          <p:spPr>
            <a:xfrm>
              <a:off x="664415" y="362305"/>
              <a:ext cx="540000" cy="468000"/>
            </a:xfrm>
            <a:prstGeom prst="roundRect">
              <a:avLst>
                <a:gd name="adj" fmla="val 22610"/>
              </a:avLst>
            </a:prstGeom>
            <a:solidFill>
              <a:schemeClr val="accent5">
                <a:lumMod val="7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noFill/>
              </a:endParaRPr>
            </a:p>
          </p:txBody>
        </p:sp>
        <p:cxnSp>
          <p:nvCxnSpPr>
            <p:cNvPr id="6" name="直接连接符 5"/>
            <p:cNvCxnSpPr/>
            <p:nvPr/>
          </p:nvCxnSpPr>
          <p:spPr>
            <a:xfrm>
              <a:off x="664417" y="843267"/>
              <a:ext cx="10800000" cy="0"/>
            </a:xfrm>
            <a:prstGeom prst="line">
              <a:avLst/>
            </a:prstGeom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矩形 9"/>
            <p:cNvSpPr/>
            <p:nvPr/>
          </p:nvSpPr>
          <p:spPr>
            <a:xfrm>
              <a:off x="664416" y="662291"/>
              <a:ext cx="540000" cy="180975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Freeform 388"/>
            <p:cNvSpPr>
              <a:spLocks/>
            </p:cNvSpPr>
            <p:nvPr/>
          </p:nvSpPr>
          <p:spPr bwMode="auto">
            <a:xfrm>
              <a:off x="783154" y="475854"/>
              <a:ext cx="302522" cy="252000"/>
            </a:xfrm>
            <a:custGeom>
              <a:avLst/>
              <a:gdLst>
                <a:gd name="T0" fmla="*/ 90 w 111"/>
                <a:gd name="T1" fmla="*/ 55 h 106"/>
                <a:gd name="T2" fmla="*/ 111 w 111"/>
                <a:gd name="T3" fmla="*/ 55 h 106"/>
                <a:gd name="T4" fmla="*/ 55 w 111"/>
                <a:gd name="T5" fmla="*/ 0 h 106"/>
                <a:gd name="T6" fmla="*/ 0 w 111"/>
                <a:gd name="T7" fmla="*/ 55 h 106"/>
                <a:gd name="T8" fmla="*/ 20 w 111"/>
                <a:gd name="T9" fmla="*/ 55 h 106"/>
                <a:gd name="T10" fmla="*/ 20 w 111"/>
                <a:gd name="T11" fmla="*/ 106 h 106"/>
                <a:gd name="T12" fmla="*/ 45 w 111"/>
                <a:gd name="T13" fmla="*/ 106 h 106"/>
                <a:gd name="T14" fmla="*/ 45 w 111"/>
                <a:gd name="T15" fmla="*/ 75 h 106"/>
                <a:gd name="T16" fmla="*/ 66 w 111"/>
                <a:gd name="T17" fmla="*/ 75 h 106"/>
                <a:gd name="T18" fmla="*/ 66 w 111"/>
                <a:gd name="T19" fmla="*/ 106 h 106"/>
                <a:gd name="T20" fmla="*/ 90 w 111"/>
                <a:gd name="T21" fmla="*/ 106 h 106"/>
                <a:gd name="T22" fmla="*/ 90 w 111"/>
                <a:gd name="T23" fmla="*/ 55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1" h="106">
                  <a:moveTo>
                    <a:pt x="90" y="55"/>
                  </a:moveTo>
                  <a:lnTo>
                    <a:pt x="111" y="55"/>
                  </a:lnTo>
                  <a:lnTo>
                    <a:pt x="55" y="0"/>
                  </a:lnTo>
                  <a:lnTo>
                    <a:pt x="0" y="55"/>
                  </a:lnTo>
                  <a:lnTo>
                    <a:pt x="20" y="55"/>
                  </a:lnTo>
                  <a:lnTo>
                    <a:pt x="20" y="106"/>
                  </a:lnTo>
                  <a:lnTo>
                    <a:pt x="45" y="106"/>
                  </a:lnTo>
                  <a:lnTo>
                    <a:pt x="45" y="75"/>
                  </a:lnTo>
                  <a:lnTo>
                    <a:pt x="66" y="75"/>
                  </a:lnTo>
                  <a:lnTo>
                    <a:pt x="66" y="106"/>
                  </a:lnTo>
                  <a:lnTo>
                    <a:pt x="90" y="106"/>
                  </a:lnTo>
                  <a:lnTo>
                    <a:pt x="90" y="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4CAC7A80-C0BE-38B5-F171-D32D1BA2D7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68418" y="326304"/>
              <a:ext cx="1295999" cy="54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896514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1354737" y="475762"/>
            <a:ext cx="87265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/>
              <a:t>积分限幅程序实现</a:t>
            </a: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9FEF5B06-665C-F2BA-0EFD-4FA45937C44E}"/>
              </a:ext>
            </a:extLst>
          </p:cNvPr>
          <p:cNvGrpSpPr/>
          <p:nvPr/>
        </p:nvGrpSpPr>
        <p:grpSpPr>
          <a:xfrm>
            <a:off x="695999" y="467372"/>
            <a:ext cx="10800002" cy="540000"/>
            <a:chOff x="664415" y="326304"/>
            <a:chExt cx="10800002" cy="540000"/>
          </a:xfrm>
        </p:grpSpPr>
        <p:sp>
          <p:nvSpPr>
            <p:cNvPr id="4" name="圆角矩形 3"/>
            <p:cNvSpPr/>
            <p:nvPr/>
          </p:nvSpPr>
          <p:spPr>
            <a:xfrm>
              <a:off x="664415" y="362305"/>
              <a:ext cx="540000" cy="468000"/>
            </a:xfrm>
            <a:prstGeom prst="roundRect">
              <a:avLst>
                <a:gd name="adj" fmla="val 22610"/>
              </a:avLst>
            </a:prstGeom>
            <a:solidFill>
              <a:schemeClr val="accent5">
                <a:lumMod val="7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noFill/>
              </a:endParaRPr>
            </a:p>
          </p:txBody>
        </p:sp>
        <p:cxnSp>
          <p:nvCxnSpPr>
            <p:cNvPr id="6" name="直接连接符 5"/>
            <p:cNvCxnSpPr/>
            <p:nvPr/>
          </p:nvCxnSpPr>
          <p:spPr>
            <a:xfrm>
              <a:off x="664417" y="843267"/>
              <a:ext cx="10800000" cy="0"/>
            </a:xfrm>
            <a:prstGeom prst="line">
              <a:avLst/>
            </a:prstGeom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矩形 9"/>
            <p:cNvSpPr/>
            <p:nvPr/>
          </p:nvSpPr>
          <p:spPr>
            <a:xfrm>
              <a:off x="664416" y="662291"/>
              <a:ext cx="540000" cy="180975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Freeform 388"/>
            <p:cNvSpPr>
              <a:spLocks/>
            </p:cNvSpPr>
            <p:nvPr/>
          </p:nvSpPr>
          <p:spPr bwMode="auto">
            <a:xfrm>
              <a:off x="783154" y="475854"/>
              <a:ext cx="302522" cy="252000"/>
            </a:xfrm>
            <a:custGeom>
              <a:avLst/>
              <a:gdLst>
                <a:gd name="T0" fmla="*/ 90 w 111"/>
                <a:gd name="T1" fmla="*/ 55 h 106"/>
                <a:gd name="T2" fmla="*/ 111 w 111"/>
                <a:gd name="T3" fmla="*/ 55 h 106"/>
                <a:gd name="T4" fmla="*/ 55 w 111"/>
                <a:gd name="T5" fmla="*/ 0 h 106"/>
                <a:gd name="T6" fmla="*/ 0 w 111"/>
                <a:gd name="T7" fmla="*/ 55 h 106"/>
                <a:gd name="T8" fmla="*/ 20 w 111"/>
                <a:gd name="T9" fmla="*/ 55 h 106"/>
                <a:gd name="T10" fmla="*/ 20 w 111"/>
                <a:gd name="T11" fmla="*/ 106 h 106"/>
                <a:gd name="T12" fmla="*/ 45 w 111"/>
                <a:gd name="T13" fmla="*/ 106 h 106"/>
                <a:gd name="T14" fmla="*/ 45 w 111"/>
                <a:gd name="T15" fmla="*/ 75 h 106"/>
                <a:gd name="T16" fmla="*/ 66 w 111"/>
                <a:gd name="T17" fmla="*/ 75 h 106"/>
                <a:gd name="T18" fmla="*/ 66 w 111"/>
                <a:gd name="T19" fmla="*/ 106 h 106"/>
                <a:gd name="T20" fmla="*/ 90 w 111"/>
                <a:gd name="T21" fmla="*/ 106 h 106"/>
                <a:gd name="T22" fmla="*/ 90 w 111"/>
                <a:gd name="T23" fmla="*/ 55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1" h="106">
                  <a:moveTo>
                    <a:pt x="90" y="55"/>
                  </a:moveTo>
                  <a:lnTo>
                    <a:pt x="111" y="55"/>
                  </a:lnTo>
                  <a:lnTo>
                    <a:pt x="55" y="0"/>
                  </a:lnTo>
                  <a:lnTo>
                    <a:pt x="0" y="55"/>
                  </a:lnTo>
                  <a:lnTo>
                    <a:pt x="20" y="55"/>
                  </a:lnTo>
                  <a:lnTo>
                    <a:pt x="20" y="106"/>
                  </a:lnTo>
                  <a:lnTo>
                    <a:pt x="45" y="106"/>
                  </a:lnTo>
                  <a:lnTo>
                    <a:pt x="45" y="75"/>
                  </a:lnTo>
                  <a:lnTo>
                    <a:pt x="66" y="75"/>
                  </a:lnTo>
                  <a:lnTo>
                    <a:pt x="66" y="106"/>
                  </a:lnTo>
                  <a:lnTo>
                    <a:pt x="90" y="106"/>
                  </a:lnTo>
                  <a:lnTo>
                    <a:pt x="90" y="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4CAC7A80-C0BE-38B5-F171-D32D1BA2D7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68418" y="326304"/>
              <a:ext cx="1295999" cy="540000"/>
            </a:xfrm>
            <a:prstGeom prst="rect">
              <a:avLst/>
            </a:prstGeom>
          </p:spPr>
        </p:pic>
      </p:grpSp>
      <p:sp>
        <p:nvSpPr>
          <p:cNvPr id="7" name="文本框 6">
            <a:extLst>
              <a:ext uri="{FF2B5EF4-FFF2-40B4-BE49-F238E27FC236}">
                <a16:creationId xmlns:a16="http://schemas.microsoft.com/office/drawing/2014/main" id="{188AB627-A502-F40B-E343-7A81FFBEFFDA}"/>
              </a:ext>
            </a:extLst>
          </p:cNvPr>
          <p:cNvSpPr txBox="1"/>
          <p:nvPr/>
        </p:nvSpPr>
        <p:spPr>
          <a:xfrm>
            <a:off x="1264173" y="5192202"/>
            <a:ext cx="433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>
                <a:latin typeface="+mn-ea"/>
              </a:rPr>
              <a:t>单独对误差积分进行限幅</a:t>
            </a:r>
            <a:endParaRPr lang="en-US" altLang="zh-CN">
              <a:latin typeface="+mn-ea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B39BA00-E0A2-857C-7C7E-5B8FCD522E96}"/>
              </a:ext>
            </a:extLst>
          </p:cNvPr>
          <p:cNvSpPr txBox="1"/>
          <p:nvPr/>
        </p:nvSpPr>
        <p:spPr>
          <a:xfrm>
            <a:off x="6714433" y="5192202"/>
            <a:ext cx="4333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>
                <a:latin typeface="+mn-ea"/>
              </a:rPr>
              <a:t>对整个积分项输出进行限幅</a:t>
            </a:r>
            <a:endParaRPr lang="en-US" altLang="zh-CN">
              <a:latin typeface="+mn-ea"/>
            </a:endParaRPr>
          </a:p>
          <a:p>
            <a:pPr algn="ctr"/>
            <a:r>
              <a:rPr lang="zh-CN" altLang="en-US">
                <a:latin typeface="+mn-ea"/>
              </a:rPr>
              <a:t>（</a:t>
            </a:r>
            <a:r>
              <a:rPr lang="en-US" altLang="zh-CN">
                <a:latin typeface="+mn-ea"/>
              </a:rPr>
              <a:t>IntOut</a:t>
            </a:r>
            <a:r>
              <a:rPr lang="zh-CN" altLang="en-US">
                <a:latin typeface="+mn-ea"/>
              </a:rPr>
              <a:t>替换原来的</a:t>
            </a:r>
            <a:r>
              <a:rPr lang="en-US" altLang="zh-CN">
                <a:latin typeface="+mn-ea"/>
              </a:rPr>
              <a:t>ErrorInt</a:t>
            </a:r>
            <a:r>
              <a:rPr lang="zh-CN" altLang="en-US">
                <a:latin typeface="+mn-ea"/>
              </a:rPr>
              <a:t>）</a:t>
            </a:r>
            <a:endParaRPr lang="en-US" altLang="zh-CN">
              <a:latin typeface="+mn-ea"/>
            </a:endParaRP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27EC5195-FE2C-9CC1-CCBA-18BA81EEBD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738" y="1873882"/>
            <a:ext cx="5232070" cy="3110235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CF96CC55-289E-1243-A319-853FACDBA4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4804" y="1873885"/>
            <a:ext cx="4992458" cy="3110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5493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/>
          <p:cNvSpPr txBox="1"/>
          <p:nvPr/>
        </p:nvSpPr>
        <p:spPr>
          <a:xfrm>
            <a:off x="696000" y="1219541"/>
            <a:ext cx="10800000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sz="2400">
                <a:latin typeface="+mn-ea"/>
              </a:rPr>
              <a:t>要解决的问题：积分项作用一般位于调控后期，用来消除持续的误差，调控前期一般误差较大且不需要积分项作用，如果此时仍然进行积分，则调控进行到后期时，积分项可能已经累积了过大的调控力，这会导致超调</a:t>
            </a:r>
            <a:endParaRPr lang="en-US" altLang="zh-CN" sz="2400">
              <a:latin typeface="+mn-ea"/>
            </a:endParaRP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sz="2400">
                <a:latin typeface="+mn-ea"/>
              </a:rPr>
              <a:t>积分分离实现思路：对误差大小进行判断，如果误差绝对值小于指定阈值，则加入积分项作用，反之，则直接将误差积分清零或不加入积分项作用</a:t>
            </a:r>
            <a:endParaRPr lang="en-US" altLang="zh-CN" sz="2400">
              <a:latin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354737" y="475762"/>
            <a:ext cx="87265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/>
              <a:t>积分分离</a:t>
            </a: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9FEF5B06-665C-F2BA-0EFD-4FA45937C44E}"/>
              </a:ext>
            </a:extLst>
          </p:cNvPr>
          <p:cNvGrpSpPr/>
          <p:nvPr/>
        </p:nvGrpSpPr>
        <p:grpSpPr>
          <a:xfrm>
            <a:off x="695999" y="467372"/>
            <a:ext cx="10800002" cy="540000"/>
            <a:chOff x="664415" y="326304"/>
            <a:chExt cx="10800002" cy="540000"/>
          </a:xfrm>
        </p:grpSpPr>
        <p:sp>
          <p:nvSpPr>
            <p:cNvPr id="4" name="圆角矩形 3"/>
            <p:cNvSpPr/>
            <p:nvPr/>
          </p:nvSpPr>
          <p:spPr>
            <a:xfrm>
              <a:off x="664415" y="362305"/>
              <a:ext cx="540000" cy="468000"/>
            </a:xfrm>
            <a:prstGeom prst="roundRect">
              <a:avLst>
                <a:gd name="adj" fmla="val 22610"/>
              </a:avLst>
            </a:prstGeom>
            <a:solidFill>
              <a:schemeClr val="accent5">
                <a:lumMod val="7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noFill/>
              </a:endParaRPr>
            </a:p>
          </p:txBody>
        </p:sp>
        <p:cxnSp>
          <p:nvCxnSpPr>
            <p:cNvPr id="6" name="直接连接符 5"/>
            <p:cNvCxnSpPr/>
            <p:nvPr/>
          </p:nvCxnSpPr>
          <p:spPr>
            <a:xfrm>
              <a:off x="664417" y="843267"/>
              <a:ext cx="10800000" cy="0"/>
            </a:xfrm>
            <a:prstGeom prst="line">
              <a:avLst/>
            </a:prstGeom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矩形 9"/>
            <p:cNvSpPr/>
            <p:nvPr/>
          </p:nvSpPr>
          <p:spPr>
            <a:xfrm>
              <a:off x="664416" y="662291"/>
              <a:ext cx="540000" cy="180975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Freeform 388"/>
            <p:cNvSpPr>
              <a:spLocks/>
            </p:cNvSpPr>
            <p:nvPr/>
          </p:nvSpPr>
          <p:spPr bwMode="auto">
            <a:xfrm>
              <a:off x="783154" y="475854"/>
              <a:ext cx="302522" cy="252000"/>
            </a:xfrm>
            <a:custGeom>
              <a:avLst/>
              <a:gdLst>
                <a:gd name="T0" fmla="*/ 90 w 111"/>
                <a:gd name="T1" fmla="*/ 55 h 106"/>
                <a:gd name="T2" fmla="*/ 111 w 111"/>
                <a:gd name="T3" fmla="*/ 55 h 106"/>
                <a:gd name="T4" fmla="*/ 55 w 111"/>
                <a:gd name="T5" fmla="*/ 0 h 106"/>
                <a:gd name="T6" fmla="*/ 0 w 111"/>
                <a:gd name="T7" fmla="*/ 55 h 106"/>
                <a:gd name="T8" fmla="*/ 20 w 111"/>
                <a:gd name="T9" fmla="*/ 55 h 106"/>
                <a:gd name="T10" fmla="*/ 20 w 111"/>
                <a:gd name="T11" fmla="*/ 106 h 106"/>
                <a:gd name="T12" fmla="*/ 45 w 111"/>
                <a:gd name="T13" fmla="*/ 106 h 106"/>
                <a:gd name="T14" fmla="*/ 45 w 111"/>
                <a:gd name="T15" fmla="*/ 75 h 106"/>
                <a:gd name="T16" fmla="*/ 66 w 111"/>
                <a:gd name="T17" fmla="*/ 75 h 106"/>
                <a:gd name="T18" fmla="*/ 66 w 111"/>
                <a:gd name="T19" fmla="*/ 106 h 106"/>
                <a:gd name="T20" fmla="*/ 90 w 111"/>
                <a:gd name="T21" fmla="*/ 106 h 106"/>
                <a:gd name="T22" fmla="*/ 90 w 111"/>
                <a:gd name="T23" fmla="*/ 55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1" h="106">
                  <a:moveTo>
                    <a:pt x="90" y="55"/>
                  </a:moveTo>
                  <a:lnTo>
                    <a:pt x="111" y="55"/>
                  </a:lnTo>
                  <a:lnTo>
                    <a:pt x="55" y="0"/>
                  </a:lnTo>
                  <a:lnTo>
                    <a:pt x="0" y="55"/>
                  </a:lnTo>
                  <a:lnTo>
                    <a:pt x="20" y="55"/>
                  </a:lnTo>
                  <a:lnTo>
                    <a:pt x="20" y="106"/>
                  </a:lnTo>
                  <a:lnTo>
                    <a:pt x="45" y="106"/>
                  </a:lnTo>
                  <a:lnTo>
                    <a:pt x="45" y="75"/>
                  </a:lnTo>
                  <a:lnTo>
                    <a:pt x="66" y="75"/>
                  </a:lnTo>
                  <a:lnTo>
                    <a:pt x="66" y="106"/>
                  </a:lnTo>
                  <a:lnTo>
                    <a:pt x="90" y="106"/>
                  </a:lnTo>
                  <a:lnTo>
                    <a:pt x="90" y="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4CAC7A80-C0BE-38B5-F171-D32D1BA2D7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68418" y="326304"/>
              <a:ext cx="1295999" cy="54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702700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1354737" y="475762"/>
            <a:ext cx="87265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/>
              <a:t>积分分离程序实现</a:t>
            </a: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9FEF5B06-665C-F2BA-0EFD-4FA45937C44E}"/>
              </a:ext>
            </a:extLst>
          </p:cNvPr>
          <p:cNvGrpSpPr/>
          <p:nvPr/>
        </p:nvGrpSpPr>
        <p:grpSpPr>
          <a:xfrm>
            <a:off x="695999" y="467372"/>
            <a:ext cx="10800002" cy="540000"/>
            <a:chOff x="664415" y="326304"/>
            <a:chExt cx="10800002" cy="540000"/>
          </a:xfrm>
        </p:grpSpPr>
        <p:sp>
          <p:nvSpPr>
            <p:cNvPr id="4" name="圆角矩形 3"/>
            <p:cNvSpPr/>
            <p:nvPr/>
          </p:nvSpPr>
          <p:spPr>
            <a:xfrm>
              <a:off x="664415" y="362305"/>
              <a:ext cx="540000" cy="468000"/>
            </a:xfrm>
            <a:prstGeom prst="roundRect">
              <a:avLst>
                <a:gd name="adj" fmla="val 22610"/>
              </a:avLst>
            </a:prstGeom>
            <a:solidFill>
              <a:schemeClr val="accent5">
                <a:lumMod val="7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noFill/>
              </a:endParaRPr>
            </a:p>
          </p:txBody>
        </p:sp>
        <p:cxnSp>
          <p:nvCxnSpPr>
            <p:cNvPr id="6" name="直接连接符 5"/>
            <p:cNvCxnSpPr/>
            <p:nvPr/>
          </p:nvCxnSpPr>
          <p:spPr>
            <a:xfrm>
              <a:off x="664417" y="843267"/>
              <a:ext cx="10800000" cy="0"/>
            </a:xfrm>
            <a:prstGeom prst="line">
              <a:avLst/>
            </a:prstGeom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矩形 9"/>
            <p:cNvSpPr/>
            <p:nvPr/>
          </p:nvSpPr>
          <p:spPr>
            <a:xfrm>
              <a:off x="664416" y="662291"/>
              <a:ext cx="540000" cy="180975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Freeform 388"/>
            <p:cNvSpPr>
              <a:spLocks/>
            </p:cNvSpPr>
            <p:nvPr/>
          </p:nvSpPr>
          <p:spPr bwMode="auto">
            <a:xfrm>
              <a:off x="783154" y="475854"/>
              <a:ext cx="302522" cy="252000"/>
            </a:xfrm>
            <a:custGeom>
              <a:avLst/>
              <a:gdLst>
                <a:gd name="T0" fmla="*/ 90 w 111"/>
                <a:gd name="T1" fmla="*/ 55 h 106"/>
                <a:gd name="T2" fmla="*/ 111 w 111"/>
                <a:gd name="T3" fmla="*/ 55 h 106"/>
                <a:gd name="T4" fmla="*/ 55 w 111"/>
                <a:gd name="T5" fmla="*/ 0 h 106"/>
                <a:gd name="T6" fmla="*/ 0 w 111"/>
                <a:gd name="T7" fmla="*/ 55 h 106"/>
                <a:gd name="T8" fmla="*/ 20 w 111"/>
                <a:gd name="T9" fmla="*/ 55 h 106"/>
                <a:gd name="T10" fmla="*/ 20 w 111"/>
                <a:gd name="T11" fmla="*/ 106 h 106"/>
                <a:gd name="T12" fmla="*/ 45 w 111"/>
                <a:gd name="T13" fmla="*/ 106 h 106"/>
                <a:gd name="T14" fmla="*/ 45 w 111"/>
                <a:gd name="T15" fmla="*/ 75 h 106"/>
                <a:gd name="T16" fmla="*/ 66 w 111"/>
                <a:gd name="T17" fmla="*/ 75 h 106"/>
                <a:gd name="T18" fmla="*/ 66 w 111"/>
                <a:gd name="T19" fmla="*/ 106 h 106"/>
                <a:gd name="T20" fmla="*/ 90 w 111"/>
                <a:gd name="T21" fmla="*/ 106 h 106"/>
                <a:gd name="T22" fmla="*/ 90 w 111"/>
                <a:gd name="T23" fmla="*/ 55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1" h="106">
                  <a:moveTo>
                    <a:pt x="90" y="55"/>
                  </a:moveTo>
                  <a:lnTo>
                    <a:pt x="111" y="55"/>
                  </a:lnTo>
                  <a:lnTo>
                    <a:pt x="55" y="0"/>
                  </a:lnTo>
                  <a:lnTo>
                    <a:pt x="0" y="55"/>
                  </a:lnTo>
                  <a:lnTo>
                    <a:pt x="20" y="55"/>
                  </a:lnTo>
                  <a:lnTo>
                    <a:pt x="20" y="106"/>
                  </a:lnTo>
                  <a:lnTo>
                    <a:pt x="45" y="106"/>
                  </a:lnTo>
                  <a:lnTo>
                    <a:pt x="45" y="75"/>
                  </a:lnTo>
                  <a:lnTo>
                    <a:pt x="66" y="75"/>
                  </a:lnTo>
                  <a:lnTo>
                    <a:pt x="66" y="106"/>
                  </a:lnTo>
                  <a:lnTo>
                    <a:pt x="90" y="106"/>
                  </a:lnTo>
                  <a:lnTo>
                    <a:pt x="90" y="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4CAC7A80-C0BE-38B5-F171-D32D1BA2D7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68418" y="326304"/>
              <a:ext cx="1295999" cy="540000"/>
            </a:xfrm>
            <a:prstGeom prst="rect">
              <a:avLst/>
            </a:prstGeom>
          </p:spPr>
        </p:pic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8C888832-DE9A-8B89-6E28-04C16CF7AE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9288" y="1763565"/>
            <a:ext cx="4940782" cy="3297216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F2A947A1-D4FB-F698-F89B-55B2D70945AB}"/>
              </a:ext>
            </a:extLst>
          </p:cNvPr>
          <p:cNvSpPr txBox="1"/>
          <p:nvPr/>
        </p:nvSpPr>
        <p:spPr>
          <a:xfrm>
            <a:off x="6470718" y="5227334"/>
            <a:ext cx="4333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>
                <a:latin typeface="+mn-ea"/>
              </a:rPr>
              <a:t>判断误差决定是否加入积分作用</a:t>
            </a:r>
            <a:endParaRPr lang="en-US" altLang="zh-CN">
              <a:latin typeface="+mn-ea"/>
            </a:endParaRPr>
          </a:p>
          <a:p>
            <a:pPr algn="ctr"/>
            <a:r>
              <a:rPr lang="zh-CN" altLang="en-US">
                <a:latin typeface="+mn-ea"/>
              </a:rPr>
              <a:t>（另外定义变量</a:t>
            </a:r>
            <a:r>
              <a:rPr lang="en-US" altLang="zh-CN">
                <a:latin typeface="+mn-ea"/>
              </a:rPr>
              <a:t>C</a:t>
            </a:r>
            <a:r>
              <a:rPr lang="zh-CN" altLang="en-US">
                <a:latin typeface="+mn-ea"/>
              </a:rPr>
              <a:t>）</a:t>
            </a:r>
            <a:endParaRPr lang="en-US" altLang="zh-CN">
              <a:latin typeface="+mn-ea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6721F064-9ED4-9A26-F7D9-ADDB958E3075}"/>
              </a:ext>
            </a:extLst>
          </p:cNvPr>
          <p:cNvSpPr txBox="1"/>
          <p:nvPr/>
        </p:nvSpPr>
        <p:spPr>
          <a:xfrm>
            <a:off x="1363079" y="5227334"/>
            <a:ext cx="433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>
                <a:latin typeface="+mn-ea"/>
              </a:rPr>
              <a:t>判断误差决定是否直接给积分清零</a:t>
            </a:r>
            <a:endParaRPr lang="en-US" altLang="zh-CN">
              <a:latin typeface="+mn-ea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FBD845A6-0254-E985-0C10-3A80F266FF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1202" y="1763565"/>
            <a:ext cx="4652233" cy="3297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0205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/>
          <p:cNvSpPr txBox="1"/>
          <p:nvPr/>
        </p:nvSpPr>
        <p:spPr>
          <a:xfrm>
            <a:off x="696000" y="1219541"/>
            <a:ext cx="10800000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sz="2400">
                <a:latin typeface="+mn-ea"/>
              </a:rPr>
              <a:t>要解决的问题：如果积分分离阈值没有设定好，被控对象正好在阈值之外停下来，则此时控制器完全没有积分作用，误差不能消除</a:t>
            </a:r>
            <a:endParaRPr lang="en-US" altLang="zh-CN" sz="2400">
              <a:latin typeface="+mn-ea"/>
            </a:endParaRP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sz="2400">
                <a:latin typeface="+mn-ea"/>
              </a:rPr>
              <a:t>变速积分实现思路：变速积分是积分分离的升级版，变速积分需要设计一个函数值随误差绝对值增大而减小的函数，函数值作为调整系数，用于调整误差积分的速度或积分项作用的强度</a:t>
            </a:r>
            <a:endParaRPr lang="en-US" altLang="zh-CN" sz="2400">
              <a:latin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354737" y="475762"/>
            <a:ext cx="87265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/>
              <a:t>变速积分</a:t>
            </a: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9FEF5B06-665C-F2BA-0EFD-4FA45937C44E}"/>
              </a:ext>
            </a:extLst>
          </p:cNvPr>
          <p:cNvGrpSpPr/>
          <p:nvPr/>
        </p:nvGrpSpPr>
        <p:grpSpPr>
          <a:xfrm>
            <a:off x="695999" y="467372"/>
            <a:ext cx="10800002" cy="540000"/>
            <a:chOff x="664415" y="326304"/>
            <a:chExt cx="10800002" cy="540000"/>
          </a:xfrm>
        </p:grpSpPr>
        <p:sp>
          <p:nvSpPr>
            <p:cNvPr id="4" name="圆角矩形 3"/>
            <p:cNvSpPr/>
            <p:nvPr/>
          </p:nvSpPr>
          <p:spPr>
            <a:xfrm>
              <a:off x="664415" y="362305"/>
              <a:ext cx="540000" cy="468000"/>
            </a:xfrm>
            <a:prstGeom prst="roundRect">
              <a:avLst>
                <a:gd name="adj" fmla="val 22610"/>
              </a:avLst>
            </a:prstGeom>
            <a:solidFill>
              <a:schemeClr val="accent5">
                <a:lumMod val="7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noFill/>
              </a:endParaRPr>
            </a:p>
          </p:txBody>
        </p:sp>
        <p:cxnSp>
          <p:nvCxnSpPr>
            <p:cNvPr id="6" name="直接连接符 5"/>
            <p:cNvCxnSpPr/>
            <p:nvPr/>
          </p:nvCxnSpPr>
          <p:spPr>
            <a:xfrm>
              <a:off x="664417" y="843267"/>
              <a:ext cx="10800000" cy="0"/>
            </a:xfrm>
            <a:prstGeom prst="line">
              <a:avLst/>
            </a:prstGeom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矩形 9"/>
            <p:cNvSpPr/>
            <p:nvPr/>
          </p:nvSpPr>
          <p:spPr>
            <a:xfrm>
              <a:off x="664416" y="662291"/>
              <a:ext cx="540000" cy="180975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Freeform 388"/>
            <p:cNvSpPr>
              <a:spLocks/>
            </p:cNvSpPr>
            <p:nvPr/>
          </p:nvSpPr>
          <p:spPr bwMode="auto">
            <a:xfrm>
              <a:off x="783154" y="475854"/>
              <a:ext cx="302522" cy="252000"/>
            </a:xfrm>
            <a:custGeom>
              <a:avLst/>
              <a:gdLst>
                <a:gd name="T0" fmla="*/ 90 w 111"/>
                <a:gd name="T1" fmla="*/ 55 h 106"/>
                <a:gd name="T2" fmla="*/ 111 w 111"/>
                <a:gd name="T3" fmla="*/ 55 h 106"/>
                <a:gd name="T4" fmla="*/ 55 w 111"/>
                <a:gd name="T5" fmla="*/ 0 h 106"/>
                <a:gd name="T6" fmla="*/ 0 w 111"/>
                <a:gd name="T7" fmla="*/ 55 h 106"/>
                <a:gd name="T8" fmla="*/ 20 w 111"/>
                <a:gd name="T9" fmla="*/ 55 h 106"/>
                <a:gd name="T10" fmla="*/ 20 w 111"/>
                <a:gd name="T11" fmla="*/ 106 h 106"/>
                <a:gd name="T12" fmla="*/ 45 w 111"/>
                <a:gd name="T13" fmla="*/ 106 h 106"/>
                <a:gd name="T14" fmla="*/ 45 w 111"/>
                <a:gd name="T15" fmla="*/ 75 h 106"/>
                <a:gd name="T16" fmla="*/ 66 w 111"/>
                <a:gd name="T17" fmla="*/ 75 h 106"/>
                <a:gd name="T18" fmla="*/ 66 w 111"/>
                <a:gd name="T19" fmla="*/ 106 h 106"/>
                <a:gd name="T20" fmla="*/ 90 w 111"/>
                <a:gd name="T21" fmla="*/ 106 h 106"/>
                <a:gd name="T22" fmla="*/ 90 w 111"/>
                <a:gd name="T23" fmla="*/ 55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1" h="106">
                  <a:moveTo>
                    <a:pt x="90" y="55"/>
                  </a:moveTo>
                  <a:lnTo>
                    <a:pt x="111" y="55"/>
                  </a:lnTo>
                  <a:lnTo>
                    <a:pt x="55" y="0"/>
                  </a:lnTo>
                  <a:lnTo>
                    <a:pt x="0" y="55"/>
                  </a:lnTo>
                  <a:lnTo>
                    <a:pt x="20" y="55"/>
                  </a:lnTo>
                  <a:lnTo>
                    <a:pt x="20" y="106"/>
                  </a:lnTo>
                  <a:lnTo>
                    <a:pt x="45" y="106"/>
                  </a:lnTo>
                  <a:lnTo>
                    <a:pt x="45" y="75"/>
                  </a:lnTo>
                  <a:lnTo>
                    <a:pt x="66" y="75"/>
                  </a:lnTo>
                  <a:lnTo>
                    <a:pt x="66" y="106"/>
                  </a:lnTo>
                  <a:lnTo>
                    <a:pt x="90" y="106"/>
                  </a:lnTo>
                  <a:lnTo>
                    <a:pt x="90" y="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4CAC7A80-C0BE-38B5-F171-D32D1BA2D7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68418" y="326304"/>
              <a:ext cx="1295999" cy="54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334174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1354737" y="475762"/>
            <a:ext cx="87265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/>
              <a:t>变速积分</a:t>
            </a: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9FEF5B06-665C-F2BA-0EFD-4FA45937C44E}"/>
              </a:ext>
            </a:extLst>
          </p:cNvPr>
          <p:cNvGrpSpPr/>
          <p:nvPr/>
        </p:nvGrpSpPr>
        <p:grpSpPr>
          <a:xfrm>
            <a:off x="695999" y="467372"/>
            <a:ext cx="10800002" cy="540000"/>
            <a:chOff x="664415" y="326304"/>
            <a:chExt cx="10800002" cy="540000"/>
          </a:xfrm>
        </p:grpSpPr>
        <p:sp>
          <p:nvSpPr>
            <p:cNvPr id="4" name="圆角矩形 3"/>
            <p:cNvSpPr/>
            <p:nvPr/>
          </p:nvSpPr>
          <p:spPr>
            <a:xfrm>
              <a:off x="664415" y="362305"/>
              <a:ext cx="540000" cy="468000"/>
            </a:xfrm>
            <a:prstGeom prst="roundRect">
              <a:avLst>
                <a:gd name="adj" fmla="val 22610"/>
              </a:avLst>
            </a:prstGeom>
            <a:solidFill>
              <a:schemeClr val="accent5">
                <a:lumMod val="7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noFill/>
              </a:endParaRPr>
            </a:p>
          </p:txBody>
        </p:sp>
        <p:cxnSp>
          <p:nvCxnSpPr>
            <p:cNvPr id="6" name="直接连接符 5"/>
            <p:cNvCxnSpPr/>
            <p:nvPr/>
          </p:nvCxnSpPr>
          <p:spPr>
            <a:xfrm>
              <a:off x="664417" y="843267"/>
              <a:ext cx="10800000" cy="0"/>
            </a:xfrm>
            <a:prstGeom prst="line">
              <a:avLst/>
            </a:prstGeom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矩形 9"/>
            <p:cNvSpPr/>
            <p:nvPr/>
          </p:nvSpPr>
          <p:spPr>
            <a:xfrm>
              <a:off x="664416" y="662291"/>
              <a:ext cx="540000" cy="180975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Freeform 388"/>
            <p:cNvSpPr>
              <a:spLocks/>
            </p:cNvSpPr>
            <p:nvPr/>
          </p:nvSpPr>
          <p:spPr bwMode="auto">
            <a:xfrm>
              <a:off x="783154" y="475854"/>
              <a:ext cx="302522" cy="252000"/>
            </a:xfrm>
            <a:custGeom>
              <a:avLst/>
              <a:gdLst>
                <a:gd name="T0" fmla="*/ 90 w 111"/>
                <a:gd name="T1" fmla="*/ 55 h 106"/>
                <a:gd name="T2" fmla="*/ 111 w 111"/>
                <a:gd name="T3" fmla="*/ 55 h 106"/>
                <a:gd name="T4" fmla="*/ 55 w 111"/>
                <a:gd name="T5" fmla="*/ 0 h 106"/>
                <a:gd name="T6" fmla="*/ 0 w 111"/>
                <a:gd name="T7" fmla="*/ 55 h 106"/>
                <a:gd name="T8" fmla="*/ 20 w 111"/>
                <a:gd name="T9" fmla="*/ 55 h 106"/>
                <a:gd name="T10" fmla="*/ 20 w 111"/>
                <a:gd name="T11" fmla="*/ 106 h 106"/>
                <a:gd name="T12" fmla="*/ 45 w 111"/>
                <a:gd name="T13" fmla="*/ 106 h 106"/>
                <a:gd name="T14" fmla="*/ 45 w 111"/>
                <a:gd name="T15" fmla="*/ 75 h 106"/>
                <a:gd name="T16" fmla="*/ 66 w 111"/>
                <a:gd name="T17" fmla="*/ 75 h 106"/>
                <a:gd name="T18" fmla="*/ 66 w 111"/>
                <a:gd name="T19" fmla="*/ 106 h 106"/>
                <a:gd name="T20" fmla="*/ 90 w 111"/>
                <a:gd name="T21" fmla="*/ 106 h 106"/>
                <a:gd name="T22" fmla="*/ 90 w 111"/>
                <a:gd name="T23" fmla="*/ 55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1" h="106">
                  <a:moveTo>
                    <a:pt x="90" y="55"/>
                  </a:moveTo>
                  <a:lnTo>
                    <a:pt x="111" y="55"/>
                  </a:lnTo>
                  <a:lnTo>
                    <a:pt x="55" y="0"/>
                  </a:lnTo>
                  <a:lnTo>
                    <a:pt x="0" y="55"/>
                  </a:lnTo>
                  <a:lnTo>
                    <a:pt x="20" y="55"/>
                  </a:lnTo>
                  <a:lnTo>
                    <a:pt x="20" y="106"/>
                  </a:lnTo>
                  <a:lnTo>
                    <a:pt x="45" y="106"/>
                  </a:lnTo>
                  <a:lnTo>
                    <a:pt x="45" y="75"/>
                  </a:lnTo>
                  <a:lnTo>
                    <a:pt x="66" y="75"/>
                  </a:lnTo>
                  <a:lnTo>
                    <a:pt x="66" y="106"/>
                  </a:lnTo>
                  <a:lnTo>
                    <a:pt x="90" y="106"/>
                  </a:lnTo>
                  <a:lnTo>
                    <a:pt x="90" y="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4CAC7A80-C0BE-38B5-F171-D32D1BA2D7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68418" y="326304"/>
              <a:ext cx="1295999" cy="540000"/>
            </a:xfrm>
            <a:prstGeom prst="rect">
              <a:avLst/>
            </a:prstGeom>
          </p:spPr>
        </p:pic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FBCFB787-BAEA-5803-371B-BFA47E324734}"/>
              </a:ext>
            </a:extLst>
          </p:cNvPr>
          <p:cNvGrpSpPr/>
          <p:nvPr/>
        </p:nvGrpSpPr>
        <p:grpSpPr>
          <a:xfrm>
            <a:off x="891481" y="2302094"/>
            <a:ext cx="3368150" cy="1955606"/>
            <a:chOff x="883530" y="3874608"/>
            <a:chExt cx="3368150" cy="1955606"/>
          </a:xfrm>
        </p:grpSpPr>
        <p:cxnSp>
          <p:nvCxnSpPr>
            <p:cNvPr id="3" name="直接箭头连接符 2">
              <a:extLst>
                <a:ext uri="{FF2B5EF4-FFF2-40B4-BE49-F238E27FC236}">
                  <a16:creationId xmlns:a16="http://schemas.microsoft.com/office/drawing/2014/main" id="{113E0182-31AC-394A-84DC-67E7F75539BE}"/>
                </a:ext>
              </a:extLst>
            </p:cNvPr>
            <p:cNvCxnSpPr>
              <a:cxnSpLocks/>
            </p:cNvCxnSpPr>
            <p:nvPr/>
          </p:nvCxnSpPr>
          <p:spPr>
            <a:xfrm>
              <a:off x="1446181" y="5462644"/>
              <a:ext cx="2375779" cy="0"/>
            </a:xfrm>
            <a:prstGeom prst="straightConnector1">
              <a:avLst/>
            </a:prstGeom>
            <a:ln w="28575" cap="rnd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A61F5F2A-0B60-BB21-1395-8669476AAEB6}"/>
                </a:ext>
              </a:extLst>
            </p:cNvPr>
            <p:cNvSpPr txBox="1"/>
            <p:nvPr/>
          </p:nvSpPr>
          <p:spPr>
            <a:xfrm>
              <a:off x="2981702" y="5522437"/>
              <a:ext cx="12699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>
                  <a:latin typeface="+mn-ea"/>
                </a:rPr>
                <a:t>误差绝对值</a:t>
              </a:r>
              <a:endParaRPr lang="en-US" altLang="zh-CN" sz="1400">
                <a:latin typeface="+mn-ea"/>
              </a:endParaRP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7E45A22B-E1CD-E004-8267-6110CB52D503}"/>
                </a:ext>
              </a:extLst>
            </p:cNvPr>
            <p:cNvSpPr txBox="1"/>
            <p:nvPr/>
          </p:nvSpPr>
          <p:spPr>
            <a:xfrm>
              <a:off x="883530" y="3874608"/>
              <a:ext cx="112530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>
                  <a:latin typeface="+mn-ea"/>
                </a:rPr>
                <a:t>调整系数</a:t>
              </a:r>
              <a:endParaRPr lang="en-US" altLang="zh-CN" sz="1400">
                <a:latin typeface="+mn-ea"/>
              </a:endParaRPr>
            </a:p>
          </p:txBody>
        </p:sp>
        <p:cxnSp>
          <p:nvCxnSpPr>
            <p:cNvPr id="9" name="直接箭头连接符 8">
              <a:extLst>
                <a:ext uri="{FF2B5EF4-FFF2-40B4-BE49-F238E27FC236}">
                  <a16:creationId xmlns:a16="http://schemas.microsoft.com/office/drawing/2014/main" id="{B9622305-6642-BC1F-9DA9-995F8ABFADB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67366" y="4182385"/>
              <a:ext cx="0" cy="1576266"/>
            </a:xfrm>
            <a:prstGeom prst="straightConnector1">
              <a:avLst/>
            </a:prstGeom>
            <a:ln w="28575" cap="rnd">
              <a:solidFill>
                <a:schemeClr val="tx1"/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箭头连接符 11">
              <a:extLst>
                <a:ext uri="{FF2B5EF4-FFF2-40B4-BE49-F238E27FC236}">
                  <a16:creationId xmlns:a16="http://schemas.microsoft.com/office/drawing/2014/main" id="{AF50DF67-A8B6-C592-6933-A47EDC7772E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46181" y="4182386"/>
              <a:ext cx="0" cy="1280258"/>
            </a:xfrm>
            <a:prstGeom prst="straightConnector1">
              <a:avLst/>
            </a:prstGeom>
            <a:ln w="28575" cap="rnd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箭头连接符 13">
              <a:extLst>
                <a:ext uri="{FF2B5EF4-FFF2-40B4-BE49-F238E27FC236}">
                  <a16:creationId xmlns:a16="http://schemas.microsoft.com/office/drawing/2014/main" id="{AC1142AA-E627-306C-B594-E3E5F16B916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46181" y="4557349"/>
              <a:ext cx="1021185" cy="0"/>
            </a:xfrm>
            <a:prstGeom prst="straightConnector1">
              <a:avLst/>
            </a:prstGeom>
            <a:ln w="28575" cap="rnd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箭头连接符 15">
              <a:extLst>
                <a:ext uri="{FF2B5EF4-FFF2-40B4-BE49-F238E27FC236}">
                  <a16:creationId xmlns:a16="http://schemas.microsoft.com/office/drawing/2014/main" id="{A2F50E95-05A6-8189-5BEB-84D41C3280F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67366" y="4557349"/>
              <a:ext cx="0" cy="905295"/>
            </a:xfrm>
            <a:prstGeom prst="straightConnector1">
              <a:avLst/>
            </a:prstGeom>
            <a:ln w="28575" cap="rnd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箭头连接符 17">
              <a:extLst>
                <a:ext uri="{FF2B5EF4-FFF2-40B4-BE49-F238E27FC236}">
                  <a16:creationId xmlns:a16="http://schemas.microsoft.com/office/drawing/2014/main" id="{EACA6D3A-1900-BA52-86ED-6BF26AF25392}"/>
                </a:ext>
              </a:extLst>
            </p:cNvPr>
            <p:cNvCxnSpPr>
              <a:cxnSpLocks/>
            </p:cNvCxnSpPr>
            <p:nvPr/>
          </p:nvCxnSpPr>
          <p:spPr>
            <a:xfrm>
              <a:off x="2467366" y="5462644"/>
              <a:ext cx="1001534" cy="0"/>
            </a:xfrm>
            <a:prstGeom prst="straightConnector1">
              <a:avLst/>
            </a:prstGeom>
            <a:ln w="28575" cap="rnd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13B79A95-F4F9-6A31-FCDF-B77A36EE1FA2}"/>
                </a:ext>
              </a:extLst>
            </p:cNvPr>
            <p:cNvSpPr txBox="1"/>
            <p:nvPr/>
          </p:nvSpPr>
          <p:spPr>
            <a:xfrm>
              <a:off x="1112774" y="4403459"/>
              <a:ext cx="35185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>
                  <a:latin typeface="+mn-ea"/>
                </a:rPr>
                <a:t>1</a:t>
              </a: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4C243CCF-BA6B-FE55-B2C6-60E9850E444F}"/>
                </a:ext>
              </a:extLst>
            </p:cNvPr>
            <p:cNvSpPr txBox="1"/>
            <p:nvPr/>
          </p:nvSpPr>
          <p:spPr>
            <a:xfrm>
              <a:off x="1112774" y="5308755"/>
              <a:ext cx="35185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>
                  <a:latin typeface="+mn-ea"/>
                </a:rPr>
                <a:t>0</a:t>
              </a:r>
            </a:p>
          </p:txBody>
        </p: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F1664C46-4760-675E-CE73-208BB5ABC95E}"/>
                </a:ext>
              </a:extLst>
            </p:cNvPr>
            <p:cNvSpPr txBox="1"/>
            <p:nvPr/>
          </p:nvSpPr>
          <p:spPr>
            <a:xfrm>
              <a:off x="2082353" y="5522437"/>
              <a:ext cx="42812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>
                  <a:latin typeface="+mn-ea"/>
                </a:rPr>
                <a:t>A</a:t>
              </a:r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D1930DAD-12B3-EA9C-2113-040FE224CEC5}"/>
              </a:ext>
            </a:extLst>
          </p:cNvPr>
          <p:cNvGrpSpPr/>
          <p:nvPr/>
        </p:nvGrpSpPr>
        <p:grpSpPr>
          <a:xfrm>
            <a:off x="4305254" y="2302094"/>
            <a:ext cx="3368150" cy="1955606"/>
            <a:chOff x="4384611" y="3874608"/>
            <a:chExt cx="3368150" cy="1955606"/>
          </a:xfrm>
        </p:grpSpPr>
        <p:cxnSp>
          <p:nvCxnSpPr>
            <p:cNvPr id="22" name="直接箭头连接符 21">
              <a:extLst>
                <a:ext uri="{FF2B5EF4-FFF2-40B4-BE49-F238E27FC236}">
                  <a16:creationId xmlns:a16="http://schemas.microsoft.com/office/drawing/2014/main" id="{ECE79200-3809-D922-1C43-E9351F97D490}"/>
                </a:ext>
              </a:extLst>
            </p:cNvPr>
            <p:cNvCxnSpPr>
              <a:cxnSpLocks/>
            </p:cNvCxnSpPr>
            <p:nvPr/>
          </p:nvCxnSpPr>
          <p:spPr>
            <a:xfrm>
              <a:off x="4947262" y="5462644"/>
              <a:ext cx="2375779" cy="0"/>
            </a:xfrm>
            <a:prstGeom prst="straightConnector1">
              <a:avLst/>
            </a:prstGeom>
            <a:ln w="28575" cap="rnd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F49379B2-3DC9-32D6-1B45-F185679D6D82}"/>
                </a:ext>
              </a:extLst>
            </p:cNvPr>
            <p:cNvSpPr txBox="1"/>
            <p:nvPr/>
          </p:nvSpPr>
          <p:spPr>
            <a:xfrm>
              <a:off x="6482783" y="5522437"/>
              <a:ext cx="12699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>
                  <a:latin typeface="+mn-ea"/>
                </a:rPr>
                <a:t>误差绝对值</a:t>
              </a:r>
              <a:endParaRPr lang="en-US" altLang="zh-CN" sz="1400">
                <a:latin typeface="+mn-ea"/>
              </a:endParaRPr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6AD94E6F-9A2D-96C2-D233-6E14079EFF5C}"/>
                </a:ext>
              </a:extLst>
            </p:cNvPr>
            <p:cNvSpPr txBox="1"/>
            <p:nvPr/>
          </p:nvSpPr>
          <p:spPr>
            <a:xfrm>
              <a:off x="4384611" y="3874608"/>
              <a:ext cx="112530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>
                  <a:latin typeface="+mn-ea"/>
                </a:rPr>
                <a:t>调整系数</a:t>
              </a:r>
              <a:endParaRPr lang="en-US" altLang="zh-CN" sz="1400">
                <a:latin typeface="+mn-ea"/>
              </a:endParaRPr>
            </a:p>
          </p:txBody>
        </p:sp>
        <p:cxnSp>
          <p:nvCxnSpPr>
            <p:cNvPr id="25" name="直接箭头连接符 24">
              <a:extLst>
                <a:ext uri="{FF2B5EF4-FFF2-40B4-BE49-F238E27FC236}">
                  <a16:creationId xmlns:a16="http://schemas.microsoft.com/office/drawing/2014/main" id="{AF27241E-249E-F17E-E3E7-9C2CDFDBC50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18405" y="4182385"/>
              <a:ext cx="0" cy="1576266"/>
            </a:xfrm>
            <a:prstGeom prst="straightConnector1">
              <a:avLst/>
            </a:prstGeom>
            <a:ln w="28575" cap="rnd">
              <a:solidFill>
                <a:schemeClr val="tx1"/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箭头连接符 25">
              <a:extLst>
                <a:ext uri="{FF2B5EF4-FFF2-40B4-BE49-F238E27FC236}">
                  <a16:creationId xmlns:a16="http://schemas.microsoft.com/office/drawing/2014/main" id="{F010CD6D-753E-4612-0672-5089C73695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47262" y="4182386"/>
              <a:ext cx="0" cy="1280258"/>
            </a:xfrm>
            <a:prstGeom prst="straightConnector1">
              <a:avLst/>
            </a:prstGeom>
            <a:ln w="28575" cap="rnd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箭头连接符 26">
              <a:extLst>
                <a:ext uri="{FF2B5EF4-FFF2-40B4-BE49-F238E27FC236}">
                  <a16:creationId xmlns:a16="http://schemas.microsoft.com/office/drawing/2014/main" id="{75AD1579-F094-2C53-B850-C14404AA45B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47262" y="4557349"/>
              <a:ext cx="671143" cy="0"/>
            </a:xfrm>
            <a:prstGeom prst="straightConnector1">
              <a:avLst/>
            </a:prstGeom>
            <a:ln w="28575" cap="rnd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E8240592-5C2C-3BFB-7DF2-108D1913C837}"/>
                </a:ext>
              </a:extLst>
            </p:cNvPr>
            <p:cNvSpPr txBox="1"/>
            <p:nvPr/>
          </p:nvSpPr>
          <p:spPr>
            <a:xfrm>
              <a:off x="4613855" y="4403459"/>
              <a:ext cx="35185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>
                  <a:latin typeface="+mn-ea"/>
                </a:rPr>
                <a:t>1</a:t>
              </a:r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70593978-7408-90DB-CD7A-8486D993B531}"/>
                </a:ext>
              </a:extLst>
            </p:cNvPr>
            <p:cNvSpPr txBox="1"/>
            <p:nvPr/>
          </p:nvSpPr>
          <p:spPr>
            <a:xfrm>
              <a:off x="4613855" y="5308755"/>
              <a:ext cx="35185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>
                  <a:latin typeface="+mn-ea"/>
                </a:rPr>
                <a:t>0</a:t>
              </a:r>
            </a:p>
          </p:txBody>
        </p:sp>
        <p:cxnSp>
          <p:nvCxnSpPr>
            <p:cNvPr id="30" name="直接箭头连接符 29">
              <a:extLst>
                <a:ext uri="{FF2B5EF4-FFF2-40B4-BE49-F238E27FC236}">
                  <a16:creationId xmlns:a16="http://schemas.microsoft.com/office/drawing/2014/main" id="{10139586-5397-A33F-7D25-CF614BE40FD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68365" y="4182385"/>
              <a:ext cx="0" cy="1576266"/>
            </a:xfrm>
            <a:prstGeom prst="straightConnector1">
              <a:avLst/>
            </a:prstGeom>
            <a:ln w="28575" cap="rnd">
              <a:solidFill>
                <a:schemeClr val="tx1"/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箭头连接符 30">
              <a:extLst>
                <a:ext uri="{FF2B5EF4-FFF2-40B4-BE49-F238E27FC236}">
                  <a16:creationId xmlns:a16="http://schemas.microsoft.com/office/drawing/2014/main" id="{6D6FE0DC-C8B2-67C8-3096-CD92DE0F721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618405" y="4557347"/>
              <a:ext cx="949960" cy="905296"/>
            </a:xfrm>
            <a:prstGeom prst="straightConnector1">
              <a:avLst/>
            </a:prstGeom>
            <a:ln w="28575" cap="rnd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箭头连接符 31">
              <a:extLst>
                <a:ext uri="{FF2B5EF4-FFF2-40B4-BE49-F238E27FC236}">
                  <a16:creationId xmlns:a16="http://schemas.microsoft.com/office/drawing/2014/main" id="{914C716D-DB4C-C89B-B81A-63F377D41799}"/>
                </a:ext>
              </a:extLst>
            </p:cNvPr>
            <p:cNvCxnSpPr>
              <a:cxnSpLocks/>
            </p:cNvCxnSpPr>
            <p:nvPr/>
          </p:nvCxnSpPr>
          <p:spPr>
            <a:xfrm>
              <a:off x="6568365" y="5462644"/>
              <a:ext cx="401616" cy="0"/>
            </a:xfrm>
            <a:prstGeom prst="straightConnector1">
              <a:avLst/>
            </a:prstGeom>
            <a:ln w="28575" cap="rnd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3A4D3E0F-1F74-B671-3F4A-F208AFB498DD}"/>
                </a:ext>
              </a:extLst>
            </p:cNvPr>
            <p:cNvSpPr txBox="1"/>
            <p:nvPr/>
          </p:nvSpPr>
          <p:spPr>
            <a:xfrm>
              <a:off x="5215438" y="5522437"/>
              <a:ext cx="45822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>
                  <a:latin typeface="+mn-ea"/>
                </a:rPr>
                <a:t>A</a:t>
              </a:r>
            </a:p>
          </p:txBody>
        </p:sp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20098EC0-C0ED-1FA5-32F3-46CCBF127995}"/>
                </a:ext>
              </a:extLst>
            </p:cNvPr>
            <p:cNvSpPr txBox="1"/>
            <p:nvPr/>
          </p:nvSpPr>
          <p:spPr>
            <a:xfrm>
              <a:off x="6147833" y="5522437"/>
              <a:ext cx="45822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>
                  <a:latin typeface="+mn-ea"/>
                </a:rPr>
                <a:t>B</a:t>
              </a:r>
            </a:p>
          </p:txBody>
        </p: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6A10E832-9A11-3656-9B3F-F9CEDA9FB62C}"/>
              </a:ext>
            </a:extLst>
          </p:cNvPr>
          <p:cNvGrpSpPr/>
          <p:nvPr/>
        </p:nvGrpSpPr>
        <p:grpSpPr>
          <a:xfrm>
            <a:off x="7719027" y="2302094"/>
            <a:ext cx="3368150" cy="1955606"/>
            <a:chOff x="7711076" y="3874608"/>
            <a:chExt cx="3368150" cy="1955606"/>
          </a:xfrm>
        </p:grpSpPr>
        <p:cxnSp>
          <p:nvCxnSpPr>
            <p:cNvPr id="34" name="直接箭头连接符 33">
              <a:extLst>
                <a:ext uri="{FF2B5EF4-FFF2-40B4-BE49-F238E27FC236}">
                  <a16:creationId xmlns:a16="http://schemas.microsoft.com/office/drawing/2014/main" id="{59EC9888-09C7-8274-B556-80ED1CB736AB}"/>
                </a:ext>
              </a:extLst>
            </p:cNvPr>
            <p:cNvCxnSpPr>
              <a:cxnSpLocks/>
            </p:cNvCxnSpPr>
            <p:nvPr/>
          </p:nvCxnSpPr>
          <p:spPr>
            <a:xfrm>
              <a:off x="8273727" y="5462644"/>
              <a:ext cx="2375779" cy="0"/>
            </a:xfrm>
            <a:prstGeom prst="straightConnector1">
              <a:avLst/>
            </a:prstGeom>
            <a:ln w="28575" cap="rnd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CB57807C-7341-BD52-54D4-FDF299E59D6C}"/>
                </a:ext>
              </a:extLst>
            </p:cNvPr>
            <p:cNvSpPr txBox="1"/>
            <p:nvPr/>
          </p:nvSpPr>
          <p:spPr>
            <a:xfrm>
              <a:off x="9809248" y="5522437"/>
              <a:ext cx="12699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>
                  <a:latin typeface="+mn-ea"/>
                </a:rPr>
                <a:t>误差绝对值</a:t>
              </a:r>
              <a:endParaRPr lang="en-US" altLang="zh-CN" sz="1400">
                <a:latin typeface="+mn-ea"/>
              </a:endParaRPr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E28DFDF7-D72D-B4D5-CEFC-DE8CE9A3741B}"/>
                </a:ext>
              </a:extLst>
            </p:cNvPr>
            <p:cNvSpPr txBox="1"/>
            <p:nvPr/>
          </p:nvSpPr>
          <p:spPr>
            <a:xfrm>
              <a:off x="7711076" y="3874608"/>
              <a:ext cx="112530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>
                  <a:latin typeface="+mn-ea"/>
                </a:rPr>
                <a:t>调整系数</a:t>
              </a:r>
              <a:endParaRPr lang="en-US" altLang="zh-CN" sz="1400">
                <a:latin typeface="+mn-ea"/>
              </a:endParaRPr>
            </a:p>
          </p:txBody>
        </p:sp>
        <p:cxnSp>
          <p:nvCxnSpPr>
            <p:cNvPr id="37" name="直接箭头连接符 36">
              <a:extLst>
                <a:ext uri="{FF2B5EF4-FFF2-40B4-BE49-F238E27FC236}">
                  <a16:creationId xmlns:a16="http://schemas.microsoft.com/office/drawing/2014/main" id="{B8FB93EA-42E5-4E24-997A-DE7A19A3666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73727" y="4182386"/>
              <a:ext cx="0" cy="1280258"/>
            </a:xfrm>
            <a:prstGeom prst="straightConnector1">
              <a:avLst/>
            </a:prstGeom>
            <a:ln w="28575" cap="rnd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1C956709-9B74-57CE-BEA4-0D2722AF7A35}"/>
                </a:ext>
              </a:extLst>
            </p:cNvPr>
            <p:cNvSpPr txBox="1"/>
            <p:nvPr/>
          </p:nvSpPr>
          <p:spPr>
            <a:xfrm>
              <a:off x="7940320" y="4403459"/>
              <a:ext cx="35185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>
                  <a:latin typeface="+mn-ea"/>
                </a:rPr>
                <a:t>1</a:t>
              </a:r>
            </a:p>
          </p:txBody>
        </p: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935D9226-5CEC-A5C9-1520-8301256B52D5}"/>
                </a:ext>
              </a:extLst>
            </p:cNvPr>
            <p:cNvSpPr txBox="1"/>
            <p:nvPr/>
          </p:nvSpPr>
          <p:spPr>
            <a:xfrm>
              <a:off x="7940320" y="5308755"/>
              <a:ext cx="35185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>
                  <a:latin typeface="+mn-ea"/>
                </a:rPr>
                <a:t>0</a:t>
              </a:r>
            </a:p>
          </p:txBody>
        </p:sp>
        <p:sp>
          <p:nvSpPr>
            <p:cNvPr id="40" name="任意多边形: 形状 39">
              <a:extLst>
                <a:ext uri="{FF2B5EF4-FFF2-40B4-BE49-F238E27FC236}">
                  <a16:creationId xmlns:a16="http://schemas.microsoft.com/office/drawing/2014/main" id="{E2D60CBF-93F7-25A3-C591-BC8DCC0FD80E}"/>
                </a:ext>
              </a:extLst>
            </p:cNvPr>
            <p:cNvSpPr/>
            <p:nvPr/>
          </p:nvSpPr>
          <p:spPr>
            <a:xfrm>
              <a:off x="8280400" y="4556760"/>
              <a:ext cx="2057400" cy="863600"/>
            </a:xfrm>
            <a:custGeom>
              <a:avLst/>
              <a:gdLst>
                <a:gd name="connsiteX0" fmla="*/ 0 w 2057400"/>
                <a:gd name="connsiteY0" fmla="*/ 0 h 863600"/>
                <a:gd name="connsiteX1" fmla="*/ 589280 w 2057400"/>
                <a:gd name="connsiteY1" fmla="*/ 701040 h 863600"/>
                <a:gd name="connsiteX2" fmla="*/ 2057400 w 2057400"/>
                <a:gd name="connsiteY2" fmla="*/ 863600 h 86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57400" h="863600">
                  <a:moveTo>
                    <a:pt x="0" y="0"/>
                  </a:moveTo>
                  <a:cubicBezTo>
                    <a:pt x="123190" y="278553"/>
                    <a:pt x="246380" y="557107"/>
                    <a:pt x="589280" y="701040"/>
                  </a:cubicBezTo>
                  <a:cubicBezTo>
                    <a:pt x="932180" y="844973"/>
                    <a:pt x="1494790" y="854286"/>
                    <a:pt x="2057400" y="863600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CEB7A524-3C48-E75C-8422-09E71E75B1AB}"/>
                  </a:ext>
                </a:extLst>
              </p:cNvPr>
              <p:cNvSpPr txBox="1"/>
              <p:nvPr/>
            </p:nvSpPr>
            <p:spPr>
              <a:xfrm>
                <a:off x="1219250" y="4848128"/>
                <a:ext cx="2512133" cy="7101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 1        (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 0        (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zh-CN" altLang="en-US" i="1" smtClean="0">
                                  <a:latin typeface="Cambria Math" panose="02040503050406030204" pitchFamily="18" charset="0"/>
                                </a:rPr>
                                <m:t>≥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altLang="zh-CN">
                  <a:latin typeface="+mn-ea"/>
                </a:endParaRPr>
              </a:p>
            </p:txBody>
          </p:sp>
        </mc:Choice>
        <mc:Fallback xmlns=""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CEB7A524-3C48-E75C-8422-09E71E75B1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9250" y="4848128"/>
                <a:ext cx="2512133" cy="71019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27DD0B4F-EE85-7341-45C2-AA1C3F1727C7}"/>
                  </a:ext>
                </a:extLst>
              </p:cNvPr>
              <p:cNvSpPr txBox="1"/>
              <p:nvPr/>
            </p:nvSpPr>
            <p:spPr>
              <a:xfrm>
                <a:off x="4652773" y="4532785"/>
                <a:ext cx="3190310" cy="13408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eqArr>
                            <m:eqArr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    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        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&lt;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</m:d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     </m:t>
                              </m:r>
                            </m:e>
                            <m:e>
                              <m:f>
                                <m:f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num>
                                <m:den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den>
                              </m:f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        (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0      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      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≥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</m:d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   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altLang="zh-CN">
                  <a:latin typeface="+mn-ea"/>
                </a:endParaRPr>
              </a:p>
            </p:txBody>
          </p:sp>
        </mc:Choice>
        <mc:Fallback xmlns=""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27DD0B4F-EE85-7341-45C2-AA1C3F1727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2773" y="4532785"/>
                <a:ext cx="3190310" cy="134088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A080768D-830C-7645-FE1E-447368B4DA9C}"/>
                  </a:ext>
                </a:extLst>
              </p:cNvPr>
              <p:cNvSpPr txBox="1"/>
              <p:nvPr/>
            </p:nvSpPr>
            <p:spPr>
              <a:xfrm>
                <a:off x="8421426" y="4885830"/>
                <a:ext cx="2236032" cy="6347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𝑘𝑥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den>
                      </m:f>
                    </m:oMath>
                  </m:oMathPara>
                </a14:m>
                <a:endParaRPr lang="en-US" altLang="zh-CN">
                  <a:latin typeface="+mn-ea"/>
                </a:endParaRPr>
              </a:p>
            </p:txBody>
          </p:sp>
        </mc:Choice>
        <mc:Fallback xmlns=""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A080768D-830C-7645-FE1E-447368B4DA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1426" y="4885830"/>
                <a:ext cx="2236032" cy="63478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文本框 49">
            <a:extLst>
              <a:ext uri="{FF2B5EF4-FFF2-40B4-BE49-F238E27FC236}">
                <a16:creationId xmlns:a16="http://schemas.microsoft.com/office/drawing/2014/main" id="{3A94A100-8023-8C60-2CDE-C30262CBAA97}"/>
              </a:ext>
            </a:extLst>
          </p:cNvPr>
          <p:cNvSpPr txBox="1"/>
          <p:nvPr/>
        </p:nvSpPr>
        <p:spPr>
          <a:xfrm>
            <a:off x="1219250" y="1671151"/>
            <a:ext cx="2198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>
                <a:latin typeface="+mn-ea"/>
              </a:rPr>
              <a:t>积分分离</a:t>
            </a:r>
            <a:endParaRPr lang="en-US" altLang="zh-CN">
              <a:latin typeface="+mn-ea"/>
            </a:endParaRP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C6AE5267-6BB3-CA7B-B6B2-26788447B242}"/>
              </a:ext>
            </a:extLst>
          </p:cNvPr>
          <p:cNvSpPr txBox="1"/>
          <p:nvPr/>
        </p:nvSpPr>
        <p:spPr>
          <a:xfrm>
            <a:off x="4652773" y="1671151"/>
            <a:ext cx="2590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>
                <a:latin typeface="+mn-ea"/>
              </a:rPr>
              <a:t>变速积分（线性）</a:t>
            </a:r>
            <a:endParaRPr lang="en-US" altLang="zh-CN">
              <a:latin typeface="+mn-ea"/>
            </a:endParaRP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F36EE86D-952A-E1AD-7A0E-88EB5F0E1D26}"/>
              </a:ext>
            </a:extLst>
          </p:cNvPr>
          <p:cNvSpPr txBox="1"/>
          <p:nvPr/>
        </p:nvSpPr>
        <p:spPr>
          <a:xfrm>
            <a:off x="7948271" y="1696399"/>
            <a:ext cx="2709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>
                <a:latin typeface="+mn-ea"/>
              </a:rPr>
              <a:t>变速积分（非线性）</a:t>
            </a:r>
            <a:endParaRPr lang="en-US" altLang="zh-CN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022696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1354737" y="475762"/>
            <a:ext cx="87265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/>
              <a:t>硬件平台</a:t>
            </a: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9FEF5B06-665C-F2BA-0EFD-4FA45937C44E}"/>
              </a:ext>
            </a:extLst>
          </p:cNvPr>
          <p:cNvGrpSpPr/>
          <p:nvPr/>
        </p:nvGrpSpPr>
        <p:grpSpPr>
          <a:xfrm>
            <a:off x="695999" y="467372"/>
            <a:ext cx="10800002" cy="540000"/>
            <a:chOff x="664415" y="326304"/>
            <a:chExt cx="10800002" cy="540000"/>
          </a:xfrm>
        </p:grpSpPr>
        <p:sp>
          <p:nvSpPr>
            <p:cNvPr id="4" name="圆角矩形 3"/>
            <p:cNvSpPr/>
            <p:nvPr/>
          </p:nvSpPr>
          <p:spPr>
            <a:xfrm>
              <a:off x="664415" y="362305"/>
              <a:ext cx="540000" cy="468000"/>
            </a:xfrm>
            <a:prstGeom prst="roundRect">
              <a:avLst>
                <a:gd name="adj" fmla="val 22610"/>
              </a:avLst>
            </a:prstGeom>
            <a:solidFill>
              <a:schemeClr val="accent5">
                <a:lumMod val="7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noFill/>
              </a:endParaRPr>
            </a:p>
          </p:txBody>
        </p:sp>
        <p:cxnSp>
          <p:nvCxnSpPr>
            <p:cNvPr id="6" name="直接连接符 5"/>
            <p:cNvCxnSpPr/>
            <p:nvPr/>
          </p:nvCxnSpPr>
          <p:spPr>
            <a:xfrm>
              <a:off x="664417" y="843267"/>
              <a:ext cx="10800000" cy="0"/>
            </a:xfrm>
            <a:prstGeom prst="line">
              <a:avLst/>
            </a:prstGeom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矩形 9"/>
            <p:cNvSpPr/>
            <p:nvPr/>
          </p:nvSpPr>
          <p:spPr>
            <a:xfrm>
              <a:off x="664416" y="662291"/>
              <a:ext cx="540000" cy="180975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Freeform 388"/>
            <p:cNvSpPr>
              <a:spLocks/>
            </p:cNvSpPr>
            <p:nvPr/>
          </p:nvSpPr>
          <p:spPr bwMode="auto">
            <a:xfrm>
              <a:off x="783154" y="475854"/>
              <a:ext cx="302522" cy="252000"/>
            </a:xfrm>
            <a:custGeom>
              <a:avLst/>
              <a:gdLst>
                <a:gd name="T0" fmla="*/ 90 w 111"/>
                <a:gd name="T1" fmla="*/ 55 h 106"/>
                <a:gd name="T2" fmla="*/ 111 w 111"/>
                <a:gd name="T3" fmla="*/ 55 h 106"/>
                <a:gd name="T4" fmla="*/ 55 w 111"/>
                <a:gd name="T5" fmla="*/ 0 h 106"/>
                <a:gd name="T6" fmla="*/ 0 w 111"/>
                <a:gd name="T7" fmla="*/ 55 h 106"/>
                <a:gd name="T8" fmla="*/ 20 w 111"/>
                <a:gd name="T9" fmla="*/ 55 h 106"/>
                <a:gd name="T10" fmla="*/ 20 w 111"/>
                <a:gd name="T11" fmla="*/ 106 h 106"/>
                <a:gd name="T12" fmla="*/ 45 w 111"/>
                <a:gd name="T13" fmla="*/ 106 h 106"/>
                <a:gd name="T14" fmla="*/ 45 w 111"/>
                <a:gd name="T15" fmla="*/ 75 h 106"/>
                <a:gd name="T16" fmla="*/ 66 w 111"/>
                <a:gd name="T17" fmla="*/ 75 h 106"/>
                <a:gd name="T18" fmla="*/ 66 w 111"/>
                <a:gd name="T19" fmla="*/ 106 h 106"/>
                <a:gd name="T20" fmla="*/ 90 w 111"/>
                <a:gd name="T21" fmla="*/ 106 h 106"/>
                <a:gd name="T22" fmla="*/ 90 w 111"/>
                <a:gd name="T23" fmla="*/ 55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1" h="106">
                  <a:moveTo>
                    <a:pt x="90" y="55"/>
                  </a:moveTo>
                  <a:lnTo>
                    <a:pt x="111" y="55"/>
                  </a:lnTo>
                  <a:lnTo>
                    <a:pt x="55" y="0"/>
                  </a:lnTo>
                  <a:lnTo>
                    <a:pt x="0" y="55"/>
                  </a:lnTo>
                  <a:lnTo>
                    <a:pt x="20" y="55"/>
                  </a:lnTo>
                  <a:lnTo>
                    <a:pt x="20" y="106"/>
                  </a:lnTo>
                  <a:lnTo>
                    <a:pt x="45" y="106"/>
                  </a:lnTo>
                  <a:lnTo>
                    <a:pt x="45" y="75"/>
                  </a:lnTo>
                  <a:lnTo>
                    <a:pt x="66" y="75"/>
                  </a:lnTo>
                  <a:lnTo>
                    <a:pt x="66" y="106"/>
                  </a:lnTo>
                  <a:lnTo>
                    <a:pt x="90" y="106"/>
                  </a:lnTo>
                  <a:lnTo>
                    <a:pt x="90" y="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4CAC7A80-C0BE-38B5-F171-D32D1BA2D7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68418" y="326304"/>
              <a:ext cx="1295999" cy="540000"/>
            </a:xfrm>
            <a:prstGeom prst="rect">
              <a:avLst/>
            </a:prstGeom>
          </p:spPr>
        </p:pic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D81E66E0-2034-9B20-BEFA-18FAFAD5E81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48"/>
          <a:stretch/>
        </p:blipFill>
        <p:spPr>
          <a:xfrm>
            <a:off x="4526628" y="3117872"/>
            <a:ext cx="4098054" cy="292366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52598F5-331E-6428-489A-1732E1DD78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2" y="1515945"/>
            <a:ext cx="3391502" cy="452200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77DDAF4-D3EC-A541-B4CC-2F39176CE1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0042" y="3713051"/>
            <a:ext cx="2328486" cy="2328486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6F9AE7B0-D7D6-F86B-526A-9B42780D90D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6627" y="1515945"/>
            <a:ext cx="4392621" cy="143317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AA42F0A-D35E-45A5-0B26-7E7B6422C29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0256" y="1512788"/>
            <a:ext cx="2028271" cy="2028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7351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1354737" y="475762"/>
            <a:ext cx="87265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/>
              <a:t>变速积分程序实现</a:t>
            </a: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9FEF5B06-665C-F2BA-0EFD-4FA45937C44E}"/>
              </a:ext>
            </a:extLst>
          </p:cNvPr>
          <p:cNvGrpSpPr/>
          <p:nvPr/>
        </p:nvGrpSpPr>
        <p:grpSpPr>
          <a:xfrm>
            <a:off x="695999" y="467372"/>
            <a:ext cx="10800002" cy="540000"/>
            <a:chOff x="664415" y="326304"/>
            <a:chExt cx="10800002" cy="540000"/>
          </a:xfrm>
        </p:grpSpPr>
        <p:sp>
          <p:nvSpPr>
            <p:cNvPr id="4" name="圆角矩形 3"/>
            <p:cNvSpPr/>
            <p:nvPr/>
          </p:nvSpPr>
          <p:spPr>
            <a:xfrm>
              <a:off x="664415" y="362305"/>
              <a:ext cx="540000" cy="468000"/>
            </a:xfrm>
            <a:prstGeom prst="roundRect">
              <a:avLst>
                <a:gd name="adj" fmla="val 22610"/>
              </a:avLst>
            </a:prstGeom>
            <a:solidFill>
              <a:schemeClr val="accent5">
                <a:lumMod val="7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noFill/>
              </a:endParaRPr>
            </a:p>
          </p:txBody>
        </p:sp>
        <p:cxnSp>
          <p:nvCxnSpPr>
            <p:cNvPr id="6" name="直接连接符 5"/>
            <p:cNvCxnSpPr/>
            <p:nvPr/>
          </p:nvCxnSpPr>
          <p:spPr>
            <a:xfrm>
              <a:off x="664417" y="843267"/>
              <a:ext cx="10800000" cy="0"/>
            </a:xfrm>
            <a:prstGeom prst="line">
              <a:avLst/>
            </a:prstGeom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矩形 9"/>
            <p:cNvSpPr/>
            <p:nvPr/>
          </p:nvSpPr>
          <p:spPr>
            <a:xfrm>
              <a:off x="664416" y="662291"/>
              <a:ext cx="540000" cy="180975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Freeform 388"/>
            <p:cNvSpPr>
              <a:spLocks/>
            </p:cNvSpPr>
            <p:nvPr/>
          </p:nvSpPr>
          <p:spPr bwMode="auto">
            <a:xfrm>
              <a:off x="783154" y="475854"/>
              <a:ext cx="302522" cy="252000"/>
            </a:xfrm>
            <a:custGeom>
              <a:avLst/>
              <a:gdLst>
                <a:gd name="T0" fmla="*/ 90 w 111"/>
                <a:gd name="T1" fmla="*/ 55 h 106"/>
                <a:gd name="T2" fmla="*/ 111 w 111"/>
                <a:gd name="T3" fmla="*/ 55 h 106"/>
                <a:gd name="T4" fmla="*/ 55 w 111"/>
                <a:gd name="T5" fmla="*/ 0 h 106"/>
                <a:gd name="T6" fmla="*/ 0 w 111"/>
                <a:gd name="T7" fmla="*/ 55 h 106"/>
                <a:gd name="T8" fmla="*/ 20 w 111"/>
                <a:gd name="T9" fmla="*/ 55 h 106"/>
                <a:gd name="T10" fmla="*/ 20 w 111"/>
                <a:gd name="T11" fmla="*/ 106 h 106"/>
                <a:gd name="T12" fmla="*/ 45 w 111"/>
                <a:gd name="T13" fmla="*/ 106 h 106"/>
                <a:gd name="T14" fmla="*/ 45 w 111"/>
                <a:gd name="T15" fmla="*/ 75 h 106"/>
                <a:gd name="T16" fmla="*/ 66 w 111"/>
                <a:gd name="T17" fmla="*/ 75 h 106"/>
                <a:gd name="T18" fmla="*/ 66 w 111"/>
                <a:gd name="T19" fmla="*/ 106 h 106"/>
                <a:gd name="T20" fmla="*/ 90 w 111"/>
                <a:gd name="T21" fmla="*/ 106 h 106"/>
                <a:gd name="T22" fmla="*/ 90 w 111"/>
                <a:gd name="T23" fmla="*/ 55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1" h="106">
                  <a:moveTo>
                    <a:pt x="90" y="55"/>
                  </a:moveTo>
                  <a:lnTo>
                    <a:pt x="111" y="55"/>
                  </a:lnTo>
                  <a:lnTo>
                    <a:pt x="55" y="0"/>
                  </a:lnTo>
                  <a:lnTo>
                    <a:pt x="0" y="55"/>
                  </a:lnTo>
                  <a:lnTo>
                    <a:pt x="20" y="55"/>
                  </a:lnTo>
                  <a:lnTo>
                    <a:pt x="20" y="106"/>
                  </a:lnTo>
                  <a:lnTo>
                    <a:pt x="45" y="106"/>
                  </a:lnTo>
                  <a:lnTo>
                    <a:pt x="45" y="75"/>
                  </a:lnTo>
                  <a:lnTo>
                    <a:pt x="66" y="75"/>
                  </a:lnTo>
                  <a:lnTo>
                    <a:pt x="66" y="106"/>
                  </a:lnTo>
                  <a:lnTo>
                    <a:pt x="90" y="106"/>
                  </a:lnTo>
                  <a:lnTo>
                    <a:pt x="90" y="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4CAC7A80-C0BE-38B5-F171-D32D1BA2D7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68418" y="326304"/>
              <a:ext cx="1295999" cy="540000"/>
            </a:xfrm>
            <a:prstGeom prst="rect">
              <a:avLst/>
            </a:prstGeom>
          </p:spPr>
        </p:pic>
      </p:grpSp>
      <p:pic>
        <p:nvPicPr>
          <p:cNvPr id="7" name="图片 6">
            <a:extLst>
              <a:ext uri="{FF2B5EF4-FFF2-40B4-BE49-F238E27FC236}">
                <a16:creationId xmlns:a16="http://schemas.microsoft.com/office/drawing/2014/main" id="{ECCCC4C4-CE54-CBB8-C57D-D7287D1832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486" y="2073214"/>
            <a:ext cx="4741600" cy="2711572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E88EF927-700D-6D66-CFEA-9545671AF6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5885" y="2073214"/>
            <a:ext cx="5002974" cy="2711572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4B90D591-0299-EFC3-B0D8-A86D80224BE2}"/>
              </a:ext>
            </a:extLst>
          </p:cNvPr>
          <p:cNvSpPr txBox="1"/>
          <p:nvPr/>
        </p:nvSpPr>
        <p:spPr>
          <a:xfrm>
            <a:off x="1163686" y="4956142"/>
            <a:ext cx="4333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800">
                <a:latin typeface="+mn-ea"/>
              </a:rPr>
              <a:t>变速积分调整误差积分的速度</a:t>
            </a:r>
            <a:endParaRPr lang="en-US" altLang="zh-CN" sz="1800">
              <a:latin typeface="+mn-ea"/>
            </a:endParaRPr>
          </a:p>
          <a:p>
            <a:pPr algn="ctr"/>
            <a:r>
              <a:rPr lang="zh-CN" altLang="en-US">
                <a:latin typeface="+mn-ea"/>
              </a:rPr>
              <a:t>（另外定义变量</a:t>
            </a:r>
            <a:r>
              <a:rPr lang="en-US" altLang="zh-CN">
                <a:latin typeface="+mn-ea"/>
              </a:rPr>
              <a:t>C</a:t>
            </a:r>
            <a:r>
              <a:rPr lang="zh-CN" altLang="en-US">
                <a:latin typeface="+mn-ea"/>
              </a:rPr>
              <a:t>，</a:t>
            </a:r>
            <a:r>
              <a:rPr lang="en-US" altLang="zh-CN">
                <a:latin typeface="+mn-ea"/>
              </a:rPr>
              <a:t>k</a:t>
            </a:r>
            <a:r>
              <a:rPr lang="zh-CN" altLang="en-US">
                <a:latin typeface="+mn-ea"/>
              </a:rPr>
              <a:t>设置变速衰减速度）</a:t>
            </a:r>
            <a:endParaRPr lang="en-US" altLang="zh-CN">
              <a:latin typeface="+mn-ea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9F31BBEA-EC82-03E5-4046-C165B555D2AA}"/>
              </a:ext>
            </a:extLst>
          </p:cNvPr>
          <p:cNvSpPr txBox="1"/>
          <p:nvPr/>
        </p:nvSpPr>
        <p:spPr>
          <a:xfrm>
            <a:off x="6340772" y="4956142"/>
            <a:ext cx="4333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800">
                <a:latin typeface="+mn-ea"/>
              </a:rPr>
              <a:t>变速积分调整积分项作用的强度</a:t>
            </a:r>
            <a:endParaRPr lang="en-US" altLang="zh-CN" sz="1800">
              <a:latin typeface="+mn-ea"/>
            </a:endParaRPr>
          </a:p>
          <a:p>
            <a:pPr algn="ctr"/>
            <a:r>
              <a:rPr lang="zh-CN" altLang="en-US">
                <a:latin typeface="+mn-ea"/>
              </a:rPr>
              <a:t>（另外定义变量</a:t>
            </a:r>
            <a:r>
              <a:rPr lang="en-US" altLang="zh-CN">
                <a:latin typeface="+mn-ea"/>
              </a:rPr>
              <a:t>C</a:t>
            </a:r>
            <a:r>
              <a:rPr lang="zh-CN" altLang="en-US">
                <a:latin typeface="+mn-ea"/>
              </a:rPr>
              <a:t>，</a:t>
            </a:r>
            <a:r>
              <a:rPr lang="en-US" altLang="zh-CN">
                <a:latin typeface="+mn-ea"/>
              </a:rPr>
              <a:t>k</a:t>
            </a:r>
            <a:r>
              <a:rPr lang="zh-CN" altLang="en-US">
                <a:latin typeface="+mn-ea"/>
              </a:rPr>
              <a:t>设置变速衰减速度）</a:t>
            </a:r>
            <a:endParaRPr lang="en-US" altLang="zh-CN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727281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/>
              <p:cNvSpPr txBox="1"/>
              <p:nvPr/>
            </p:nvSpPr>
            <p:spPr>
              <a:xfrm>
                <a:off x="696000" y="1219541"/>
                <a:ext cx="10800000" cy="40178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2400">
                    <a:latin typeface="+mn-ea"/>
                  </a:rPr>
                  <a:t>要解决的问题：普通</a:t>
                </a:r>
                <a:r>
                  <a:rPr lang="en-US" altLang="zh-CN" sz="2400">
                    <a:latin typeface="+mn-ea"/>
                  </a:rPr>
                  <a:t>PID</a:t>
                </a:r>
                <a:r>
                  <a:rPr lang="zh-CN" altLang="en-US" sz="2400">
                    <a:latin typeface="+mn-ea"/>
                  </a:rPr>
                  <a:t>的微分项对误差进行微分，当目标值大幅度跳变时，误差也会瞬间大幅度跳变，这会导致微分项突然输出一个很大的调控力，如果系统的目标值频繁大幅度切换，则此时的微分项不利于系统稳定</a:t>
                </a:r>
                <a:endParaRPr lang="en-US" altLang="zh-CN" sz="2400">
                  <a:latin typeface="+mn-ea"/>
                </a:endParaRPr>
              </a:p>
              <a:p>
                <a:pPr marL="342900" indent="-34290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2400">
                    <a:latin typeface="+mn-ea"/>
                  </a:rPr>
                  <a:t>微分先行实现思路：将对误差的微分替换为对实际值的微分</a:t>
                </a:r>
                <a:endParaRPr lang="en-US" altLang="zh-CN" sz="2400">
                  <a:latin typeface="+mn-ea"/>
                </a:endParaRPr>
              </a:p>
              <a:p>
                <a:pPr marL="342900" indent="-34290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2400">
                    <a:latin typeface="+mn-ea"/>
                  </a:rPr>
                  <a:t>普通</a:t>
                </a:r>
                <a:r>
                  <a:rPr lang="en-US" altLang="zh-CN" sz="2400"/>
                  <a:t>PID</a:t>
                </a:r>
                <a:r>
                  <a:rPr lang="zh-CN" altLang="en-US" sz="2400"/>
                  <a:t>的微分项输出：</a:t>
                </a:r>
                <a:endParaRPr lang="en-US" altLang="zh-CN" sz="2400"/>
              </a:p>
              <a:p>
                <a:pPr algn="ctr"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𝑜𝑢𝑡</m:t>
                      </m:r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∗(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𝑒𝑟𝑟𝑜𝑟</m:t>
                      </m:r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𝑒𝑟𝑟𝑜𝑟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−1))</m:t>
                      </m:r>
                    </m:oMath>
                  </m:oMathPara>
                </a14:m>
                <a:endParaRPr lang="en-US" altLang="zh-CN" sz="2400">
                  <a:latin typeface="+mn-ea"/>
                </a:endParaRPr>
              </a:p>
              <a:p>
                <a:pPr marL="342900" indent="-34290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2400">
                    <a:latin typeface="+mn-ea"/>
                  </a:rPr>
                  <a:t>微分先行</a:t>
                </a:r>
                <a:r>
                  <a:rPr lang="en-US" altLang="zh-CN" sz="2400"/>
                  <a:t>PID</a:t>
                </a:r>
                <a:r>
                  <a:rPr lang="zh-CN" altLang="en-US" sz="2400"/>
                  <a:t>的微分项输出：</a:t>
                </a:r>
                <a:endParaRPr lang="en-US" altLang="zh-CN" sz="2400"/>
              </a:p>
              <a:p>
                <a:pPr algn="ctr"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𝑜𝑢𝑡</m:t>
                      </m:r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∗(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𝑎𝑐𝑡𝑢𝑎𝑙</m:t>
                      </m:r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𝑎𝑐𝑡𝑢𝑎𝑙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−1))</m:t>
                      </m:r>
                    </m:oMath>
                  </m:oMathPara>
                </a14:m>
                <a:endParaRPr lang="en-US" altLang="zh-CN" sz="2400">
                  <a:latin typeface="+mn-ea"/>
                </a:endParaRPr>
              </a:p>
            </p:txBody>
          </p:sp>
        </mc:Choice>
        <mc:Fallback xmlns="">
          <p:sp>
            <p:nvSpPr>
              <p:cNvPr id="17" name="文本框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000" y="1219541"/>
                <a:ext cx="10800000" cy="4017831"/>
              </a:xfrm>
              <a:prstGeom prst="rect">
                <a:avLst/>
              </a:prstGeom>
              <a:blipFill>
                <a:blip r:embed="rId2"/>
                <a:stretch>
                  <a:fillRect l="-734" t="-1062" r="-2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文本框 12"/>
          <p:cNvSpPr txBox="1"/>
          <p:nvPr/>
        </p:nvSpPr>
        <p:spPr>
          <a:xfrm>
            <a:off x="1354737" y="475762"/>
            <a:ext cx="87265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/>
              <a:t>微分先行</a:t>
            </a: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9FEF5B06-665C-F2BA-0EFD-4FA45937C44E}"/>
              </a:ext>
            </a:extLst>
          </p:cNvPr>
          <p:cNvGrpSpPr/>
          <p:nvPr/>
        </p:nvGrpSpPr>
        <p:grpSpPr>
          <a:xfrm>
            <a:off x="695999" y="467372"/>
            <a:ext cx="10800002" cy="540000"/>
            <a:chOff x="664415" y="326304"/>
            <a:chExt cx="10800002" cy="540000"/>
          </a:xfrm>
        </p:grpSpPr>
        <p:sp>
          <p:nvSpPr>
            <p:cNvPr id="4" name="圆角矩形 3"/>
            <p:cNvSpPr/>
            <p:nvPr/>
          </p:nvSpPr>
          <p:spPr>
            <a:xfrm>
              <a:off x="664415" y="362305"/>
              <a:ext cx="540000" cy="468000"/>
            </a:xfrm>
            <a:prstGeom prst="roundRect">
              <a:avLst>
                <a:gd name="adj" fmla="val 22610"/>
              </a:avLst>
            </a:prstGeom>
            <a:solidFill>
              <a:schemeClr val="accent5">
                <a:lumMod val="7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noFill/>
              </a:endParaRPr>
            </a:p>
          </p:txBody>
        </p:sp>
        <p:cxnSp>
          <p:nvCxnSpPr>
            <p:cNvPr id="6" name="直接连接符 5"/>
            <p:cNvCxnSpPr/>
            <p:nvPr/>
          </p:nvCxnSpPr>
          <p:spPr>
            <a:xfrm>
              <a:off x="664417" y="843267"/>
              <a:ext cx="10800000" cy="0"/>
            </a:xfrm>
            <a:prstGeom prst="line">
              <a:avLst/>
            </a:prstGeom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矩形 9"/>
            <p:cNvSpPr/>
            <p:nvPr/>
          </p:nvSpPr>
          <p:spPr>
            <a:xfrm>
              <a:off x="664416" y="662291"/>
              <a:ext cx="540000" cy="180975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Freeform 388"/>
            <p:cNvSpPr>
              <a:spLocks/>
            </p:cNvSpPr>
            <p:nvPr/>
          </p:nvSpPr>
          <p:spPr bwMode="auto">
            <a:xfrm>
              <a:off x="783154" y="475854"/>
              <a:ext cx="302522" cy="252000"/>
            </a:xfrm>
            <a:custGeom>
              <a:avLst/>
              <a:gdLst>
                <a:gd name="T0" fmla="*/ 90 w 111"/>
                <a:gd name="T1" fmla="*/ 55 h 106"/>
                <a:gd name="T2" fmla="*/ 111 w 111"/>
                <a:gd name="T3" fmla="*/ 55 h 106"/>
                <a:gd name="T4" fmla="*/ 55 w 111"/>
                <a:gd name="T5" fmla="*/ 0 h 106"/>
                <a:gd name="T6" fmla="*/ 0 w 111"/>
                <a:gd name="T7" fmla="*/ 55 h 106"/>
                <a:gd name="T8" fmla="*/ 20 w 111"/>
                <a:gd name="T9" fmla="*/ 55 h 106"/>
                <a:gd name="T10" fmla="*/ 20 w 111"/>
                <a:gd name="T11" fmla="*/ 106 h 106"/>
                <a:gd name="T12" fmla="*/ 45 w 111"/>
                <a:gd name="T13" fmla="*/ 106 h 106"/>
                <a:gd name="T14" fmla="*/ 45 w 111"/>
                <a:gd name="T15" fmla="*/ 75 h 106"/>
                <a:gd name="T16" fmla="*/ 66 w 111"/>
                <a:gd name="T17" fmla="*/ 75 h 106"/>
                <a:gd name="T18" fmla="*/ 66 w 111"/>
                <a:gd name="T19" fmla="*/ 106 h 106"/>
                <a:gd name="T20" fmla="*/ 90 w 111"/>
                <a:gd name="T21" fmla="*/ 106 h 106"/>
                <a:gd name="T22" fmla="*/ 90 w 111"/>
                <a:gd name="T23" fmla="*/ 55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1" h="106">
                  <a:moveTo>
                    <a:pt x="90" y="55"/>
                  </a:moveTo>
                  <a:lnTo>
                    <a:pt x="111" y="55"/>
                  </a:lnTo>
                  <a:lnTo>
                    <a:pt x="55" y="0"/>
                  </a:lnTo>
                  <a:lnTo>
                    <a:pt x="0" y="55"/>
                  </a:lnTo>
                  <a:lnTo>
                    <a:pt x="20" y="55"/>
                  </a:lnTo>
                  <a:lnTo>
                    <a:pt x="20" y="106"/>
                  </a:lnTo>
                  <a:lnTo>
                    <a:pt x="45" y="106"/>
                  </a:lnTo>
                  <a:lnTo>
                    <a:pt x="45" y="75"/>
                  </a:lnTo>
                  <a:lnTo>
                    <a:pt x="66" y="75"/>
                  </a:lnTo>
                  <a:lnTo>
                    <a:pt x="66" y="106"/>
                  </a:lnTo>
                  <a:lnTo>
                    <a:pt x="90" y="106"/>
                  </a:lnTo>
                  <a:lnTo>
                    <a:pt x="90" y="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4CAC7A80-C0BE-38B5-F171-D32D1BA2D7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68418" y="326304"/>
              <a:ext cx="1295999" cy="54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596267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1354737" y="475762"/>
            <a:ext cx="87265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/>
              <a:t>微分先行</a:t>
            </a: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9FEF5B06-665C-F2BA-0EFD-4FA45937C44E}"/>
              </a:ext>
            </a:extLst>
          </p:cNvPr>
          <p:cNvGrpSpPr/>
          <p:nvPr/>
        </p:nvGrpSpPr>
        <p:grpSpPr>
          <a:xfrm>
            <a:off x="695999" y="467372"/>
            <a:ext cx="10800002" cy="540000"/>
            <a:chOff x="664415" y="326304"/>
            <a:chExt cx="10800002" cy="540000"/>
          </a:xfrm>
        </p:grpSpPr>
        <p:sp>
          <p:nvSpPr>
            <p:cNvPr id="4" name="圆角矩形 3"/>
            <p:cNvSpPr/>
            <p:nvPr/>
          </p:nvSpPr>
          <p:spPr>
            <a:xfrm>
              <a:off x="664415" y="362305"/>
              <a:ext cx="540000" cy="468000"/>
            </a:xfrm>
            <a:prstGeom prst="roundRect">
              <a:avLst>
                <a:gd name="adj" fmla="val 22610"/>
              </a:avLst>
            </a:prstGeom>
            <a:solidFill>
              <a:schemeClr val="accent5">
                <a:lumMod val="7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noFill/>
              </a:endParaRPr>
            </a:p>
          </p:txBody>
        </p:sp>
        <p:cxnSp>
          <p:nvCxnSpPr>
            <p:cNvPr id="6" name="直接连接符 5"/>
            <p:cNvCxnSpPr/>
            <p:nvPr/>
          </p:nvCxnSpPr>
          <p:spPr>
            <a:xfrm>
              <a:off x="664417" y="843267"/>
              <a:ext cx="10800000" cy="0"/>
            </a:xfrm>
            <a:prstGeom prst="line">
              <a:avLst/>
            </a:prstGeom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矩形 9"/>
            <p:cNvSpPr/>
            <p:nvPr/>
          </p:nvSpPr>
          <p:spPr>
            <a:xfrm>
              <a:off x="664416" y="662291"/>
              <a:ext cx="540000" cy="180975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Freeform 388"/>
            <p:cNvSpPr>
              <a:spLocks/>
            </p:cNvSpPr>
            <p:nvPr/>
          </p:nvSpPr>
          <p:spPr bwMode="auto">
            <a:xfrm>
              <a:off x="783154" y="475854"/>
              <a:ext cx="302522" cy="252000"/>
            </a:xfrm>
            <a:custGeom>
              <a:avLst/>
              <a:gdLst>
                <a:gd name="T0" fmla="*/ 90 w 111"/>
                <a:gd name="T1" fmla="*/ 55 h 106"/>
                <a:gd name="T2" fmla="*/ 111 w 111"/>
                <a:gd name="T3" fmla="*/ 55 h 106"/>
                <a:gd name="T4" fmla="*/ 55 w 111"/>
                <a:gd name="T5" fmla="*/ 0 h 106"/>
                <a:gd name="T6" fmla="*/ 0 w 111"/>
                <a:gd name="T7" fmla="*/ 55 h 106"/>
                <a:gd name="T8" fmla="*/ 20 w 111"/>
                <a:gd name="T9" fmla="*/ 55 h 106"/>
                <a:gd name="T10" fmla="*/ 20 w 111"/>
                <a:gd name="T11" fmla="*/ 106 h 106"/>
                <a:gd name="T12" fmla="*/ 45 w 111"/>
                <a:gd name="T13" fmla="*/ 106 h 106"/>
                <a:gd name="T14" fmla="*/ 45 w 111"/>
                <a:gd name="T15" fmla="*/ 75 h 106"/>
                <a:gd name="T16" fmla="*/ 66 w 111"/>
                <a:gd name="T17" fmla="*/ 75 h 106"/>
                <a:gd name="T18" fmla="*/ 66 w 111"/>
                <a:gd name="T19" fmla="*/ 106 h 106"/>
                <a:gd name="T20" fmla="*/ 90 w 111"/>
                <a:gd name="T21" fmla="*/ 106 h 106"/>
                <a:gd name="T22" fmla="*/ 90 w 111"/>
                <a:gd name="T23" fmla="*/ 55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1" h="106">
                  <a:moveTo>
                    <a:pt x="90" y="55"/>
                  </a:moveTo>
                  <a:lnTo>
                    <a:pt x="111" y="55"/>
                  </a:lnTo>
                  <a:lnTo>
                    <a:pt x="55" y="0"/>
                  </a:lnTo>
                  <a:lnTo>
                    <a:pt x="0" y="55"/>
                  </a:lnTo>
                  <a:lnTo>
                    <a:pt x="20" y="55"/>
                  </a:lnTo>
                  <a:lnTo>
                    <a:pt x="20" y="106"/>
                  </a:lnTo>
                  <a:lnTo>
                    <a:pt x="45" y="106"/>
                  </a:lnTo>
                  <a:lnTo>
                    <a:pt x="45" y="75"/>
                  </a:lnTo>
                  <a:lnTo>
                    <a:pt x="66" y="75"/>
                  </a:lnTo>
                  <a:lnTo>
                    <a:pt x="66" y="106"/>
                  </a:lnTo>
                  <a:lnTo>
                    <a:pt x="90" y="106"/>
                  </a:lnTo>
                  <a:lnTo>
                    <a:pt x="90" y="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4CAC7A80-C0BE-38B5-F171-D32D1BA2D7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68418" y="326304"/>
              <a:ext cx="1295999" cy="540000"/>
            </a:xfrm>
            <a:prstGeom prst="rect">
              <a:avLst/>
            </a:prstGeom>
          </p:spPr>
        </p:pic>
      </p:grpSp>
      <p:grpSp>
        <p:nvGrpSpPr>
          <p:cNvPr id="155" name="组合 154">
            <a:extLst>
              <a:ext uri="{FF2B5EF4-FFF2-40B4-BE49-F238E27FC236}">
                <a16:creationId xmlns:a16="http://schemas.microsoft.com/office/drawing/2014/main" id="{8B7492E0-69F9-2952-7CDB-42672D7AED43}"/>
              </a:ext>
            </a:extLst>
          </p:cNvPr>
          <p:cNvGrpSpPr/>
          <p:nvPr/>
        </p:nvGrpSpPr>
        <p:grpSpPr>
          <a:xfrm>
            <a:off x="983415" y="2173670"/>
            <a:ext cx="3809594" cy="3130012"/>
            <a:chOff x="1227110" y="2173670"/>
            <a:chExt cx="3809594" cy="3130012"/>
          </a:xfrm>
        </p:grpSpPr>
        <p:cxnSp>
          <p:nvCxnSpPr>
            <p:cNvPr id="3" name="直接箭头连接符 2">
              <a:extLst>
                <a:ext uri="{FF2B5EF4-FFF2-40B4-BE49-F238E27FC236}">
                  <a16:creationId xmlns:a16="http://schemas.microsoft.com/office/drawing/2014/main" id="{D5D1F720-FF5D-DF85-F4BE-36DFFF21A9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31480" y="2173670"/>
              <a:ext cx="0" cy="2924214"/>
            </a:xfrm>
            <a:prstGeom prst="straightConnector1">
              <a:avLst/>
            </a:prstGeom>
            <a:ln w="28575" cap="rnd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箭头连接符 4">
              <a:extLst>
                <a:ext uri="{FF2B5EF4-FFF2-40B4-BE49-F238E27FC236}">
                  <a16:creationId xmlns:a16="http://schemas.microsoft.com/office/drawing/2014/main" id="{2D573BAA-DAD7-2346-88BD-68234BBE2F0F}"/>
                </a:ext>
              </a:extLst>
            </p:cNvPr>
            <p:cNvCxnSpPr>
              <a:cxnSpLocks/>
            </p:cNvCxnSpPr>
            <p:nvPr/>
          </p:nvCxnSpPr>
          <p:spPr>
            <a:xfrm>
              <a:off x="1227110" y="4638878"/>
              <a:ext cx="3677870" cy="0"/>
            </a:xfrm>
            <a:prstGeom prst="straightConnector1">
              <a:avLst/>
            </a:prstGeom>
            <a:ln w="28575" cap="rnd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箭头连接符 52">
              <a:extLst>
                <a:ext uri="{FF2B5EF4-FFF2-40B4-BE49-F238E27FC236}">
                  <a16:creationId xmlns:a16="http://schemas.microsoft.com/office/drawing/2014/main" id="{06E3823F-1681-5570-C369-D7F1D7E989D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31480" y="3429000"/>
              <a:ext cx="1434565" cy="0"/>
            </a:xfrm>
            <a:prstGeom prst="straightConnector1">
              <a:avLst/>
            </a:prstGeom>
            <a:ln w="28575" cap="rnd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箭头连接符 58">
              <a:extLst>
                <a:ext uri="{FF2B5EF4-FFF2-40B4-BE49-F238E27FC236}">
                  <a16:creationId xmlns:a16="http://schemas.microsoft.com/office/drawing/2014/main" id="{9F74912E-BA74-0A55-66B5-5C4CA6EF716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66045" y="2421294"/>
              <a:ext cx="1434565" cy="0"/>
            </a:xfrm>
            <a:prstGeom prst="straightConnector1">
              <a:avLst/>
            </a:prstGeom>
            <a:ln w="28575" cap="rnd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箭头连接符 59">
              <a:extLst>
                <a:ext uri="{FF2B5EF4-FFF2-40B4-BE49-F238E27FC236}">
                  <a16:creationId xmlns:a16="http://schemas.microsoft.com/office/drawing/2014/main" id="{63FDF94F-2A1E-8BC0-FCCB-C660B4CD0F05}"/>
                </a:ext>
              </a:extLst>
            </p:cNvPr>
            <p:cNvCxnSpPr>
              <a:cxnSpLocks/>
            </p:cNvCxnSpPr>
            <p:nvPr/>
          </p:nvCxnSpPr>
          <p:spPr>
            <a:xfrm>
              <a:off x="3066045" y="2421294"/>
              <a:ext cx="0" cy="1007706"/>
            </a:xfrm>
            <a:prstGeom prst="straightConnector1">
              <a:avLst/>
            </a:prstGeom>
            <a:ln w="28575" cap="rnd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箭头连接符 62">
              <a:extLst>
                <a:ext uri="{FF2B5EF4-FFF2-40B4-BE49-F238E27FC236}">
                  <a16:creationId xmlns:a16="http://schemas.microsoft.com/office/drawing/2014/main" id="{4D029694-A137-960B-4209-7308169011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31480" y="3455670"/>
              <a:ext cx="1434565" cy="0"/>
            </a:xfrm>
            <a:prstGeom prst="straightConnector1">
              <a:avLst/>
            </a:prstGeom>
            <a:ln w="28575" cap="rnd">
              <a:solidFill>
                <a:srgbClr val="0070C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任意多边形: 形状 67">
              <a:extLst>
                <a:ext uri="{FF2B5EF4-FFF2-40B4-BE49-F238E27FC236}">
                  <a16:creationId xmlns:a16="http://schemas.microsoft.com/office/drawing/2014/main" id="{5E5BD542-19D5-4A45-0AE1-5790881CCC60}"/>
                </a:ext>
              </a:extLst>
            </p:cNvPr>
            <p:cNvSpPr/>
            <p:nvPr/>
          </p:nvSpPr>
          <p:spPr>
            <a:xfrm>
              <a:off x="3069587" y="2425104"/>
              <a:ext cx="1427480" cy="1031240"/>
            </a:xfrm>
            <a:custGeom>
              <a:avLst/>
              <a:gdLst>
                <a:gd name="connsiteX0" fmla="*/ 0 w 1427480"/>
                <a:gd name="connsiteY0" fmla="*/ 1031240 h 1031240"/>
                <a:gd name="connsiteX1" fmla="*/ 518160 w 1427480"/>
                <a:gd name="connsiteY1" fmla="*/ 203200 h 1031240"/>
                <a:gd name="connsiteX2" fmla="*/ 1427480 w 1427480"/>
                <a:gd name="connsiteY2" fmla="*/ 0 h 1031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27480" h="1031240">
                  <a:moveTo>
                    <a:pt x="0" y="1031240"/>
                  </a:moveTo>
                  <a:cubicBezTo>
                    <a:pt x="140123" y="703156"/>
                    <a:pt x="280247" y="375073"/>
                    <a:pt x="518160" y="203200"/>
                  </a:cubicBezTo>
                  <a:cubicBezTo>
                    <a:pt x="756073" y="31327"/>
                    <a:pt x="1091776" y="15663"/>
                    <a:pt x="1427480" y="0"/>
                  </a:cubicBezTo>
                </a:path>
              </a:pathLst>
            </a:custGeom>
            <a:noFill/>
            <a:ln w="28575" cap="rnd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69" name="直接箭头连接符 68">
              <a:extLst>
                <a:ext uri="{FF2B5EF4-FFF2-40B4-BE49-F238E27FC236}">
                  <a16:creationId xmlns:a16="http://schemas.microsoft.com/office/drawing/2014/main" id="{A438786B-FBA4-8FA8-20B7-86F7888207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31480" y="4638878"/>
              <a:ext cx="1434565" cy="0"/>
            </a:xfrm>
            <a:prstGeom prst="straightConnector1">
              <a:avLst/>
            </a:prstGeom>
            <a:ln w="28575" cap="rnd">
              <a:solidFill>
                <a:srgbClr val="00B05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接箭头连接符 71">
              <a:extLst>
                <a:ext uri="{FF2B5EF4-FFF2-40B4-BE49-F238E27FC236}">
                  <a16:creationId xmlns:a16="http://schemas.microsoft.com/office/drawing/2014/main" id="{77009412-4AC8-4D73-99B9-8E98E5DBBF2F}"/>
                </a:ext>
              </a:extLst>
            </p:cNvPr>
            <p:cNvCxnSpPr>
              <a:cxnSpLocks/>
              <a:stCxn id="74" idx="0"/>
            </p:cNvCxnSpPr>
            <p:nvPr/>
          </p:nvCxnSpPr>
          <p:spPr>
            <a:xfrm>
              <a:off x="3066044" y="3607638"/>
              <a:ext cx="1" cy="1031240"/>
            </a:xfrm>
            <a:prstGeom prst="straightConnector1">
              <a:avLst/>
            </a:prstGeom>
            <a:ln w="28575" cap="rnd">
              <a:solidFill>
                <a:srgbClr val="00B05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任意多边形: 形状 73">
              <a:extLst>
                <a:ext uri="{FF2B5EF4-FFF2-40B4-BE49-F238E27FC236}">
                  <a16:creationId xmlns:a16="http://schemas.microsoft.com/office/drawing/2014/main" id="{0D944624-4D48-1139-6253-4E17EF905A74}"/>
                </a:ext>
              </a:extLst>
            </p:cNvPr>
            <p:cNvSpPr/>
            <p:nvPr/>
          </p:nvSpPr>
          <p:spPr>
            <a:xfrm flipV="1">
              <a:off x="3066044" y="3607638"/>
              <a:ext cx="1427480" cy="1031240"/>
            </a:xfrm>
            <a:custGeom>
              <a:avLst/>
              <a:gdLst>
                <a:gd name="connsiteX0" fmla="*/ 0 w 1427480"/>
                <a:gd name="connsiteY0" fmla="*/ 1031240 h 1031240"/>
                <a:gd name="connsiteX1" fmla="*/ 518160 w 1427480"/>
                <a:gd name="connsiteY1" fmla="*/ 203200 h 1031240"/>
                <a:gd name="connsiteX2" fmla="*/ 1427480 w 1427480"/>
                <a:gd name="connsiteY2" fmla="*/ 0 h 1031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27480" h="1031240">
                  <a:moveTo>
                    <a:pt x="0" y="1031240"/>
                  </a:moveTo>
                  <a:cubicBezTo>
                    <a:pt x="140123" y="703156"/>
                    <a:pt x="280247" y="375073"/>
                    <a:pt x="518160" y="203200"/>
                  </a:cubicBezTo>
                  <a:cubicBezTo>
                    <a:pt x="756073" y="31327"/>
                    <a:pt x="1091776" y="15663"/>
                    <a:pt x="1427480" y="0"/>
                  </a:cubicBezTo>
                </a:path>
              </a:pathLst>
            </a:custGeom>
            <a:noFill/>
            <a:ln w="28575" cap="rnd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" name="文本框 75">
              <a:extLst>
                <a:ext uri="{FF2B5EF4-FFF2-40B4-BE49-F238E27FC236}">
                  <a16:creationId xmlns:a16="http://schemas.microsoft.com/office/drawing/2014/main" id="{3B8D0AB4-C4B6-C6BF-F55E-2482EEFCAFCB}"/>
                </a:ext>
              </a:extLst>
            </p:cNvPr>
            <p:cNvSpPr txBox="1"/>
            <p:nvPr/>
          </p:nvSpPr>
          <p:spPr>
            <a:xfrm>
              <a:off x="1539245" y="4995905"/>
              <a:ext cx="2348544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400">
                  <a:latin typeface="+mn-ea"/>
                </a:rPr>
                <a:t>目标值切换导致误差突变</a:t>
              </a:r>
              <a:endParaRPr lang="zh-CN" altLang="en-US" sz="1400"/>
            </a:p>
          </p:txBody>
        </p:sp>
        <p:cxnSp>
          <p:nvCxnSpPr>
            <p:cNvPr id="77" name="直接箭头连接符 76">
              <a:extLst>
                <a:ext uri="{FF2B5EF4-FFF2-40B4-BE49-F238E27FC236}">
                  <a16:creationId xmlns:a16="http://schemas.microsoft.com/office/drawing/2014/main" id="{F6C171F6-F16C-ACED-CE7E-23BBF7547A13}"/>
                </a:ext>
              </a:extLst>
            </p:cNvPr>
            <p:cNvCxnSpPr>
              <a:cxnSpLocks/>
              <a:stCxn id="76" idx="0"/>
              <a:endCxn id="85" idx="3"/>
            </p:cNvCxnSpPr>
            <p:nvPr/>
          </p:nvCxnSpPr>
          <p:spPr>
            <a:xfrm flipV="1">
              <a:off x="2713517" y="4403815"/>
              <a:ext cx="231664" cy="592090"/>
            </a:xfrm>
            <a:prstGeom prst="straightConnector1">
              <a:avLst/>
            </a:prstGeom>
            <a:ln w="28575" cap="rnd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文本框 81">
              <a:extLst>
                <a:ext uri="{FF2B5EF4-FFF2-40B4-BE49-F238E27FC236}">
                  <a16:creationId xmlns:a16="http://schemas.microsoft.com/office/drawing/2014/main" id="{DBB3F416-7EBA-FA00-BC30-9FEE3DDB0E50}"/>
                </a:ext>
              </a:extLst>
            </p:cNvPr>
            <p:cNvSpPr txBox="1"/>
            <p:nvPr/>
          </p:nvSpPr>
          <p:spPr>
            <a:xfrm>
              <a:off x="4308807" y="3895430"/>
              <a:ext cx="55805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400">
                  <a:latin typeface="+mn-ea"/>
                </a:rPr>
                <a:t>误差</a:t>
              </a:r>
              <a:endParaRPr lang="zh-CN" altLang="en-US" sz="1400"/>
            </a:p>
          </p:txBody>
        </p:sp>
        <p:sp>
          <p:nvSpPr>
            <p:cNvPr id="83" name="文本框 82">
              <a:extLst>
                <a:ext uri="{FF2B5EF4-FFF2-40B4-BE49-F238E27FC236}">
                  <a16:creationId xmlns:a16="http://schemas.microsoft.com/office/drawing/2014/main" id="{E1FCB053-9215-1469-DD9B-B0B4B5E9FCFC}"/>
                </a:ext>
              </a:extLst>
            </p:cNvPr>
            <p:cNvSpPr txBox="1"/>
            <p:nvPr/>
          </p:nvSpPr>
          <p:spPr>
            <a:xfrm>
              <a:off x="4286238" y="2916534"/>
              <a:ext cx="75046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400">
                  <a:latin typeface="+mn-ea"/>
                </a:rPr>
                <a:t>实际值</a:t>
              </a:r>
              <a:endParaRPr lang="zh-CN" altLang="en-US" sz="1400"/>
            </a:p>
          </p:txBody>
        </p:sp>
        <p:sp>
          <p:nvSpPr>
            <p:cNvPr id="84" name="文本框 83">
              <a:extLst>
                <a:ext uri="{FF2B5EF4-FFF2-40B4-BE49-F238E27FC236}">
                  <a16:creationId xmlns:a16="http://schemas.microsoft.com/office/drawing/2014/main" id="{2262F6CB-E64D-112B-53AA-F695537A3B4E}"/>
                </a:ext>
              </a:extLst>
            </p:cNvPr>
            <p:cNvSpPr txBox="1"/>
            <p:nvPr/>
          </p:nvSpPr>
          <p:spPr>
            <a:xfrm>
              <a:off x="1781430" y="2343302"/>
              <a:ext cx="80036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400">
                  <a:latin typeface="+mn-ea"/>
                </a:rPr>
                <a:t>目标值</a:t>
              </a:r>
              <a:endParaRPr lang="zh-CN" altLang="en-US" sz="1400"/>
            </a:p>
          </p:txBody>
        </p:sp>
        <p:sp>
          <p:nvSpPr>
            <p:cNvPr id="85" name="椭圆 84">
              <a:extLst>
                <a:ext uri="{FF2B5EF4-FFF2-40B4-BE49-F238E27FC236}">
                  <a16:creationId xmlns:a16="http://schemas.microsoft.com/office/drawing/2014/main" id="{701A1CA1-FFB3-3A17-ED98-1324F257667D}"/>
                </a:ext>
              </a:extLst>
            </p:cNvPr>
            <p:cNvSpPr/>
            <p:nvPr/>
          </p:nvSpPr>
          <p:spPr>
            <a:xfrm>
              <a:off x="2895117" y="3919504"/>
              <a:ext cx="341858" cy="567406"/>
            </a:xfrm>
            <a:prstGeom prst="ellipse">
              <a:avLst/>
            </a:prstGeom>
            <a:noFill/>
            <a:ln w="28575"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89" name="直接箭头连接符 88">
              <a:extLst>
                <a:ext uri="{FF2B5EF4-FFF2-40B4-BE49-F238E27FC236}">
                  <a16:creationId xmlns:a16="http://schemas.microsoft.com/office/drawing/2014/main" id="{D7DD8C2F-96BC-BA73-E210-D5DC6ACB43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04682" y="4069080"/>
              <a:ext cx="681556" cy="269767"/>
            </a:xfrm>
            <a:prstGeom prst="straightConnector1">
              <a:avLst/>
            </a:prstGeom>
            <a:ln w="28575" cap="rnd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接箭头连接符 92">
              <a:extLst>
                <a:ext uri="{FF2B5EF4-FFF2-40B4-BE49-F238E27FC236}">
                  <a16:creationId xmlns:a16="http://schemas.microsoft.com/office/drawing/2014/main" id="{B71E14CE-DC53-935F-0033-D83315B6D26E}"/>
                </a:ext>
              </a:extLst>
            </p:cNvPr>
            <p:cNvCxnSpPr>
              <a:cxnSpLocks/>
              <a:stCxn id="83" idx="1"/>
            </p:cNvCxnSpPr>
            <p:nvPr/>
          </p:nvCxnSpPr>
          <p:spPr>
            <a:xfrm flipH="1" flipV="1">
              <a:off x="3550301" y="2809182"/>
              <a:ext cx="735937" cy="261241"/>
            </a:xfrm>
            <a:prstGeom prst="straightConnector1">
              <a:avLst/>
            </a:prstGeom>
            <a:ln w="28575" cap="rnd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接箭头连接符 94">
              <a:extLst>
                <a:ext uri="{FF2B5EF4-FFF2-40B4-BE49-F238E27FC236}">
                  <a16:creationId xmlns:a16="http://schemas.microsoft.com/office/drawing/2014/main" id="{CF37C28D-F054-FBFB-2954-738DAE94F47A}"/>
                </a:ext>
              </a:extLst>
            </p:cNvPr>
            <p:cNvCxnSpPr>
              <a:cxnSpLocks/>
              <a:stCxn id="84" idx="3"/>
            </p:cNvCxnSpPr>
            <p:nvPr/>
          </p:nvCxnSpPr>
          <p:spPr>
            <a:xfrm>
              <a:off x="2581790" y="2497191"/>
              <a:ext cx="417442" cy="164205"/>
            </a:xfrm>
            <a:prstGeom prst="straightConnector1">
              <a:avLst/>
            </a:prstGeom>
            <a:ln w="28575" cap="rnd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3" name="组合 162">
            <a:extLst>
              <a:ext uri="{FF2B5EF4-FFF2-40B4-BE49-F238E27FC236}">
                <a16:creationId xmlns:a16="http://schemas.microsoft.com/office/drawing/2014/main" id="{31443B12-3296-5598-9FCD-670D3EFD320B}"/>
              </a:ext>
            </a:extLst>
          </p:cNvPr>
          <p:cNvGrpSpPr/>
          <p:nvPr/>
        </p:nvGrpSpPr>
        <p:grpSpPr>
          <a:xfrm>
            <a:off x="5069023" y="2627972"/>
            <a:ext cx="6302155" cy="2442089"/>
            <a:chOff x="5069023" y="2627972"/>
            <a:chExt cx="6302155" cy="2442089"/>
          </a:xfrm>
        </p:grpSpPr>
        <p:sp>
          <p:nvSpPr>
            <p:cNvPr id="101" name="矩形 100">
              <a:extLst>
                <a:ext uri="{FF2B5EF4-FFF2-40B4-BE49-F238E27FC236}">
                  <a16:creationId xmlns:a16="http://schemas.microsoft.com/office/drawing/2014/main" id="{789612DE-BC11-0EF9-F874-3EAF53DB0007}"/>
                </a:ext>
              </a:extLst>
            </p:cNvPr>
            <p:cNvSpPr/>
            <p:nvPr/>
          </p:nvSpPr>
          <p:spPr>
            <a:xfrm>
              <a:off x="6081001" y="2627972"/>
              <a:ext cx="3695771" cy="1867011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sp>
          <p:nvSpPr>
            <p:cNvPr id="102" name="文本框 101">
              <a:extLst>
                <a:ext uri="{FF2B5EF4-FFF2-40B4-BE49-F238E27FC236}">
                  <a16:creationId xmlns:a16="http://schemas.microsoft.com/office/drawing/2014/main" id="{32EA448A-2F5D-E8E3-7A18-0DFA89E30941}"/>
                </a:ext>
              </a:extLst>
            </p:cNvPr>
            <p:cNvSpPr txBox="1"/>
            <p:nvPr/>
          </p:nvSpPr>
          <p:spPr>
            <a:xfrm>
              <a:off x="5097652" y="3256961"/>
              <a:ext cx="100577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400">
                  <a:latin typeface="+mn-ea"/>
                </a:rPr>
                <a:t>目标值</a:t>
              </a:r>
              <a:endParaRPr lang="zh-CN" altLang="en-US" sz="1400"/>
            </a:p>
          </p:txBody>
        </p:sp>
        <p:sp>
          <p:nvSpPr>
            <p:cNvPr id="103" name="文本框 102">
              <a:extLst>
                <a:ext uri="{FF2B5EF4-FFF2-40B4-BE49-F238E27FC236}">
                  <a16:creationId xmlns:a16="http://schemas.microsoft.com/office/drawing/2014/main" id="{28604665-3F2D-75CF-DE8C-B597DFE5A17F}"/>
                </a:ext>
              </a:extLst>
            </p:cNvPr>
            <p:cNvSpPr txBox="1"/>
            <p:nvPr/>
          </p:nvSpPr>
          <p:spPr>
            <a:xfrm>
              <a:off x="5597221" y="4564243"/>
              <a:ext cx="1076068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400">
                  <a:latin typeface="+mn-ea"/>
                </a:rPr>
                <a:t>实际值</a:t>
              </a:r>
              <a:endParaRPr lang="zh-CN" altLang="en-US" sz="1400"/>
            </a:p>
          </p:txBody>
        </p:sp>
        <p:sp>
          <p:nvSpPr>
            <p:cNvPr id="104" name="文本框 103">
              <a:extLst>
                <a:ext uri="{FF2B5EF4-FFF2-40B4-BE49-F238E27FC236}">
                  <a16:creationId xmlns:a16="http://schemas.microsoft.com/office/drawing/2014/main" id="{DD40EDE8-9744-BDC7-F154-B9E81C08B48C}"/>
                </a:ext>
              </a:extLst>
            </p:cNvPr>
            <p:cNvSpPr txBox="1"/>
            <p:nvPr/>
          </p:nvSpPr>
          <p:spPr>
            <a:xfrm>
              <a:off x="5965814" y="2645131"/>
              <a:ext cx="1231639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/>
                <a:t>PID</a:t>
              </a:r>
              <a:r>
                <a:rPr lang="zh-CN" altLang="en-US" sz="1400"/>
                <a:t>控制器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5" name="矩形 104">
                  <a:extLst>
                    <a:ext uri="{FF2B5EF4-FFF2-40B4-BE49-F238E27FC236}">
                      <a16:creationId xmlns:a16="http://schemas.microsoft.com/office/drawing/2014/main" id="{02688BFB-E2D9-8931-6925-C95D5C6FC857}"/>
                    </a:ext>
                  </a:extLst>
                </p:cNvPr>
                <p:cNvSpPr/>
                <p:nvPr/>
              </p:nvSpPr>
              <p:spPr>
                <a:xfrm>
                  <a:off x="8051659" y="2736560"/>
                  <a:ext cx="617568" cy="466399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oMath>
                    </m:oMathPara>
                  </a14:m>
                  <a:endParaRPr lang="zh-CN" altLang="en-US" sz="140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05" name="矩形 104">
                  <a:extLst>
                    <a:ext uri="{FF2B5EF4-FFF2-40B4-BE49-F238E27FC236}">
                      <a16:creationId xmlns:a16="http://schemas.microsoft.com/office/drawing/2014/main" id="{02688BFB-E2D9-8931-6925-C95D5C6FC85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51659" y="2736560"/>
                  <a:ext cx="617568" cy="466399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2857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6" name="矩形 105">
                  <a:extLst>
                    <a:ext uri="{FF2B5EF4-FFF2-40B4-BE49-F238E27FC236}">
                      <a16:creationId xmlns:a16="http://schemas.microsoft.com/office/drawing/2014/main" id="{0EA04886-10D7-E1D7-EA81-025142F1B305}"/>
                    </a:ext>
                  </a:extLst>
                </p:cNvPr>
                <p:cNvSpPr/>
                <p:nvPr/>
              </p:nvSpPr>
              <p:spPr>
                <a:xfrm>
                  <a:off x="8051659" y="3326341"/>
                  <a:ext cx="617569" cy="466399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oMath>
                    </m:oMathPara>
                  </a14:m>
                  <a:endParaRPr lang="zh-CN" altLang="en-US" sz="140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06" name="矩形 105">
                  <a:extLst>
                    <a:ext uri="{FF2B5EF4-FFF2-40B4-BE49-F238E27FC236}">
                      <a16:creationId xmlns:a16="http://schemas.microsoft.com/office/drawing/2014/main" id="{0EA04886-10D7-E1D7-EA81-025142F1B30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51659" y="3326341"/>
                  <a:ext cx="617569" cy="466399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2857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" name="矩形 106">
                  <a:extLst>
                    <a:ext uri="{FF2B5EF4-FFF2-40B4-BE49-F238E27FC236}">
                      <a16:creationId xmlns:a16="http://schemas.microsoft.com/office/drawing/2014/main" id="{9223C594-4AD8-9A0E-2397-EFA15DE76A14}"/>
                    </a:ext>
                  </a:extLst>
                </p:cNvPr>
                <p:cNvSpPr/>
                <p:nvPr/>
              </p:nvSpPr>
              <p:spPr>
                <a:xfrm>
                  <a:off x="8054109" y="3916122"/>
                  <a:ext cx="617570" cy="466399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oMath>
                    </m:oMathPara>
                  </a14:m>
                  <a:endParaRPr lang="zh-CN" altLang="en-US" sz="140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07" name="矩形 106">
                  <a:extLst>
                    <a:ext uri="{FF2B5EF4-FFF2-40B4-BE49-F238E27FC236}">
                      <a16:creationId xmlns:a16="http://schemas.microsoft.com/office/drawing/2014/main" id="{9223C594-4AD8-9A0E-2397-EFA15DE76A1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54109" y="3916122"/>
                  <a:ext cx="617570" cy="466399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2857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8" name="流程图: 汇总连接 107">
              <a:extLst>
                <a:ext uri="{FF2B5EF4-FFF2-40B4-BE49-F238E27FC236}">
                  <a16:creationId xmlns:a16="http://schemas.microsoft.com/office/drawing/2014/main" id="{92A32D8C-1223-CCAD-0FAD-8DD7CADA2DA4}"/>
                </a:ext>
              </a:extLst>
            </p:cNvPr>
            <p:cNvSpPr/>
            <p:nvPr/>
          </p:nvSpPr>
          <p:spPr>
            <a:xfrm>
              <a:off x="6324007" y="3434840"/>
              <a:ext cx="249400" cy="249401"/>
            </a:xfrm>
            <a:prstGeom prst="flowChartSummingJunction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sp>
          <p:nvSpPr>
            <p:cNvPr id="109" name="加号 108">
              <a:extLst>
                <a:ext uri="{FF2B5EF4-FFF2-40B4-BE49-F238E27FC236}">
                  <a16:creationId xmlns:a16="http://schemas.microsoft.com/office/drawing/2014/main" id="{2FB737FF-0DEE-118D-EB67-5D9AFAC26086}"/>
                </a:ext>
              </a:extLst>
            </p:cNvPr>
            <p:cNvSpPr/>
            <p:nvPr/>
          </p:nvSpPr>
          <p:spPr>
            <a:xfrm>
              <a:off x="6162340" y="3409319"/>
              <a:ext cx="98190" cy="98189"/>
            </a:xfrm>
            <a:prstGeom prst="mathPlus">
              <a:avLst>
                <a:gd name="adj1" fmla="val 15187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sp>
          <p:nvSpPr>
            <p:cNvPr id="110" name="减号 109">
              <a:extLst>
                <a:ext uri="{FF2B5EF4-FFF2-40B4-BE49-F238E27FC236}">
                  <a16:creationId xmlns:a16="http://schemas.microsoft.com/office/drawing/2014/main" id="{FB8826AE-6EE6-FF35-AE0E-83FF15AF72B8}"/>
                </a:ext>
              </a:extLst>
            </p:cNvPr>
            <p:cNvSpPr/>
            <p:nvPr/>
          </p:nvSpPr>
          <p:spPr>
            <a:xfrm>
              <a:off x="6286721" y="3759846"/>
              <a:ext cx="98190" cy="98189"/>
            </a:xfrm>
            <a:prstGeom prst="mathMinus">
              <a:avLst>
                <a:gd name="adj1" fmla="val 1651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sp>
          <p:nvSpPr>
            <p:cNvPr id="111" name="流程图: 汇总连接 110">
              <a:extLst>
                <a:ext uri="{FF2B5EF4-FFF2-40B4-BE49-F238E27FC236}">
                  <a16:creationId xmlns:a16="http://schemas.microsoft.com/office/drawing/2014/main" id="{479E824D-256F-35FE-5DB6-058AB6FC3170}"/>
                </a:ext>
              </a:extLst>
            </p:cNvPr>
            <p:cNvSpPr/>
            <p:nvPr/>
          </p:nvSpPr>
          <p:spPr>
            <a:xfrm>
              <a:off x="9387174" y="3434840"/>
              <a:ext cx="249400" cy="249401"/>
            </a:xfrm>
            <a:prstGeom prst="flowChartSummingJunction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cxnSp>
          <p:nvCxnSpPr>
            <p:cNvPr id="112" name="直接箭头连接符 111">
              <a:extLst>
                <a:ext uri="{FF2B5EF4-FFF2-40B4-BE49-F238E27FC236}">
                  <a16:creationId xmlns:a16="http://schemas.microsoft.com/office/drawing/2014/main" id="{5D9A6464-3B7B-7D2F-0160-A3B59EA3B494}"/>
                </a:ext>
              </a:extLst>
            </p:cNvPr>
            <p:cNvCxnSpPr>
              <a:cxnSpLocks/>
              <a:stCxn id="106" idx="3"/>
              <a:endCxn id="111" idx="2"/>
            </p:cNvCxnSpPr>
            <p:nvPr/>
          </p:nvCxnSpPr>
          <p:spPr>
            <a:xfrm>
              <a:off x="8669228" y="3559541"/>
              <a:ext cx="717946" cy="0"/>
            </a:xfrm>
            <a:prstGeom prst="straightConnector1">
              <a:avLst/>
            </a:prstGeom>
            <a:ln w="28575" cap="rnd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直接箭头连接符 112">
              <a:extLst>
                <a:ext uri="{FF2B5EF4-FFF2-40B4-BE49-F238E27FC236}">
                  <a16:creationId xmlns:a16="http://schemas.microsoft.com/office/drawing/2014/main" id="{A6A85E0D-3D9E-C129-61F3-1897922E8EB9}"/>
                </a:ext>
              </a:extLst>
            </p:cNvPr>
            <p:cNvCxnSpPr>
              <a:cxnSpLocks/>
              <a:stCxn id="107" idx="3"/>
            </p:cNvCxnSpPr>
            <p:nvPr/>
          </p:nvCxnSpPr>
          <p:spPr>
            <a:xfrm>
              <a:off x="8671679" y="4149322"/>
              <a:ext cx="840195" cy="0"/>
            </a:xfrm>
            <a:prstGeom prst="straightConnector1">
              <a:avLst/>
            </a:prstGeom>
            <a:ln w="28575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直接箭头连接符 113">
              <a:extLst>
                <a:ext uri="{FF2B5EF4-FFF2-40B4-BE49-F238E27FC236}">
                  <a16:creationId xmlns:a16="http://schemas.microsoft.com/office/drawing/2014/main" id="{9BA2E237-2705-884F-7110-DCA08F86B753}"/>
                </a:ext>
              </a:extLst>
            </p:cNvPr>
            <p:cNvCxnSpPr>
              <a:cxnSpLocks/>
              <a:endCxn id="111" idx="4"/>
            </p:cNvCxnSpPr>
            <p:nvPr/>
          </p:nvCxnSpPr>
          <p:spPr>
            <a:xfrm flipV="1">
              <a:off x="9511874" y="3684241"/>
              <a:ext cx="0" cy="465080"/>
            </a:xfrm>
            <a:prstGeom prst="straightConnector1">
              <a:avLst/>
            </a:prstGeom>
            <a:ln w="28575" cap="rnd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直接箭头连接符 114">
              <a:extLst>
                <a:ext uri="{FF2B5EF4-FFF2-40B4-BE49-F238E27FC236}">
                  <a16:creationId xmlns:a16="http://schemas.microsoft.com/office/drawing/2014/main" id="{BE32451E-2AD1-5078-040B-831C2F97CAAF}"/>
                </a:ext>
              </a:extLst>
            </p:cNvPr>
            <p:cNvCxnSpPr>
              <a:cxnSpLocks/>
            </p:cNvCxnSpPr>
            <p:nvPr/>
          </p:nvCxnSpPr>
          <p:spPr>
            <a:xfrm>
              <a:off x="9514131" y="2972982"/>
              <a:ext cx="0" cy="465080"/>
            </a:xfrm>
            <a:prstGeom prst="straightConnector1">
              <a:avLst/>
            </a:prstGeom>
            <a:ln w="28575" cap="rnd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直接箭头连接符 115">
              <a:extLst>
                <a:ext uri="{FF2B5EF4-FFF2-40B4-BE49-F238E27FC236}">
                  <a16:creationId xmlns:a16="http://schemas.microsoft.com/office/drawing/2014/main" id="{DB3AF69B-78FE-69ED-8D4C-0E42B2B86F09}"/>
                </a:ext>
              </a:extLst>
            </p:cNvPr>
            <p:cNvCxnSpPr>
              <a:cxnSpLocks/>
              <a:stCxn id="105" idx="3"/>
            </p:cNvCxnSpPr>
            <p:nvPr/>
          </p:nvCxnSpPr>
          <p:spPr>
            <a:xfrm>
              <a:off x="8669227" y="2969760"/>
              <a:ext cx="842647" cy="0"/>
            </a:xfrm>
            <a:prstGeom prst="straightConnector1">
              <a:avLst/>
            </a:prstGeom>
            <a:ln w="28575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加号 116">
              <a:extLst>
                <a:ext uri="{FF2B5EF4-FFF2-40B4-BE49-F238E27FC236}">
                  <a16:creationId xmlns:a16="http://schemas.microsoft.com/office/drawing/2014/main" id="{F0AC7353-832E-68C0-31C5-C097AB28A074}"/>
                </a:ext>
              </a:extLst>
            </p:cNvPr>
            <p:cNvSpPr/>
            <p:nvPr/>
          </p:nvSpPr>
          <p:spPr>
            <a:xfrm>
              <a:off x="9564986" y="3257730"/>
              <a:ext cx="98190" cy="98189"/>
            </a:xfrm>
            <a:prstGeom prst="mathPlus">
              <a:avLst>
                <a:gd name="adj1" fmla="val 15187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sp>
          <p:nvSpPr>
            <p:cNvPr id="118" name="加号 117">
              <a:extLst>
                <a:ext uri="{FF2B5EF4-FFF2-40B4-BE49-F238E27FC236}">
                  <a16:creationId xmlns:a16="http://schemas.microsoft.com/office/drawing/2014/main" id="{25E0ADA9-B90B-6204-EF22-5AD3B278FED2}"/>
                </a:ext>
              </a:extLst>
            </p:cNvPr>
            <p:cNvSpPr/>
            <p:nvPr/>
          </p:nvSpPr>
          <p:spPr>
            <a:xfrm>
              <a:off x="9564986" y="3765578"/>
              <a:ext cx="98190" cy="98189"/>
            </a:xfrm>
            <a:prstGeom prst="mathPlus">
              <a:avLst>
                <a:gd name="adj1" fmla="val 15187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sp>
          <p:nvSpPr>
            <p:cNvPr id="119" name="加号 118">
              <a:extLst>
                <a:ext uri="{FF2B5EF4-FFF2-40B4-BE49-F238E27FC236}">
                  <a16:creationId xmlns:a16="http://schemas.microsoft.com/office/drawing/2014/main" id="{934CBB87-2B5C-5529-CB31-A546763591A8}"/>
                </a:ext>
              </a:extLst>
            </p:cNvPr>
            <p:cNvSpPr/>
            <p:nvPr/>
          </p:nvSpPr>
          <p:spPr>
            <a:xfrm>
              <a:off x="9193738" y="3429484"/>
              <a:ext cx="98190" cy="98189"/>
            </a:xfrm>
            <a:prstGeom prst="mathPlus">
              <a:avLst>
                <a:gd name="adj1" fmla="val 15187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cxnSp>
          <p:nvCxnSpPr>
            <p:cNvPr id="120" name="直接箭头连接符 119">
              <a:extLst>
                <a:ext uri="{FF2B5EF4-FFF2-40B4-BE49-F238E27FC236}">
                  <a16:creationId xmlns:a16="http://schemas.microsoft.com/office/drawing/2014/main" id="{A7835C1E-2598-AA5E-C2C6-FC8E87D2D137}"/>
                </a:ext>
              </a:extLst>
            </p:cNvPr>
            <p:cNvCxnSpPr>
              <a:cxnSpLocks/>
              <a:stCxn id="111" idx="6"/>
              <a:endCxn id="128" idx="1"/>
            </p:cNvCxnSpPr>
            <p:nvPr/>
          </p:nvCxnSpPr>
          <p:spPr>
            <a:xfrm>
              <a:off x="9636574" y="3559540"/>
              <a:ext cx="809418" cy="7066"/>
            </a:xfrm>
            <a:prstGeom prst="straightConnector1">
              <a:avLst/>
            </a:prstGeom>
            <a:ln w="28575" cap="rnd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直接箭头连接符 120">
              <a:extLst>
                <a:ext uri="{FF2B5EF4-FFF2-40B4-BE49-F238E27FC236}">
                  <a16:creationId xmlns:a16="http://schemas.microsoft.com/office/drawing/2014/main" id="{203B03AF-939F-7B70-35B6-94704FBC4267}"/>
                </a:ext>
              </a:extLst>
            </p:cNvPr>
            <p:cNvCxnSpPr>
              <a:cxnSpLocks/>
              <a:stCxn id="108" idx="6"/>
              <a:endCxn id="106" idx="1"/>
            </p:cNvCxnSpPr>
            <p:nvPr/>
          </p:nvCxnSpPr>
          <p:spPr>
            <a:xfrm>
              <a:off x="6573407" y="3559541"/>
              <a:ext cx="1478252" cy="0"/>
            </a:xfrm>
            <a:prstGeom prst="straightConnector1">
              <a:avLst/>
            </a:prstGeom>
            <a:ln w="28575" cap="rnd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直接箭头连接符 121">
              <a:extLst>
                <a:ext uri="{FF2B5EF4-FFF2-40B4-BE49-F238E27FC236}">
                  <a16:creationId xmlns:a16="http://schemas.microsoft.com/office/drawing/2014/main" id="{972D506B-48BB-969C-9C78-B1DD2C4FB695}"/>
                </a:ext>
              </a:extLst>
            </p:cNvPr>
            <p:cNvCxnSpPr>
              <a:cxnSpLocks/>
              <a:endCxn id="107" idx="1"/>
            </p:cNvCxnSpPr>
            <p:nvPr/>
          </p:nvCxnSpPr>
          <p:spPr>
            <a:xfrm>
              <a:off x="6448707" y="4149322"/>
              <a:ext cx="1605402" cy="0"/>
            </a:xfrm>
            <a:prstGeom prst="straightConnector1">
              <a:avLst/>
            </a:prstGeom>
            <a:ln w="28575" cap="rnd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直接箭头连接符 122">
              <a:extLst>
                <a:ext uri="{FF2B5EF4-FFF2-40B4-BE49-F238E27FC236}">
                  <a16:creationId xmlns:a16="http://schemas.microsoft.com/office/drawing/2014/main" id="{90DF268E-7CCA-D6A4-EC6B-098E9573D1E4}"/>
                </a:ext>
              </a:extLst>
            </p:cNvPr>
            <p:cNvCxnSpPr>
              <a:cxnSpLocks/>
              <a:endCxn id="105" idx="1"/>
            </p:cNvCxnSpPr>
            <p:nvPr/>
          </p:nvCxnSpPr>
          <p:spPr>
            <a:xfrm>
              <a:off x="7233160" y="2969760"/>
              <a:ext cx="818499" cy="0"/>
            </a:xfrm>
            <a:prstGeom prst="straightConnector1">
              <a:avLst/>
            </a:prstGeom>
            <a:ln w="28575" cap="rnd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直接箭头连接符 123">
              <a:extLst>
                <a:ext uri="{FF2B5EF4-FFF2-40B4-BE49-F238E27FC236}">
                  <a16:creationId xmlns:a16="http://schemas.microsoft.com/office/drawing/2014/main" id="{EF8F741A-7286-406D-081B-2FBE75AAD65A}"/>
                </a:ext>
              </a:extLst>
            </p:cNvPr>
            <p:cNvCxnSpPr>
              <a:cxnSpLocks/>
            </p:cNvCxnSpPr>
            <p:nvPr/>
          </p:nvCxnSpPr>
          <p:spPr>
            <a:xfrm>
              <a:off x="7233160" y="2983892"/>
              <a:ext cx="0" cy="557949"/>
            </a:xfrm>
            <a:prstGeom prst="straightConnector1">
              <a:avLst/>
            </a:prstGeom>
            <a:ln w="28575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5" name="文本框 124">
                  <a:extLst>
                    <a:ext uri="{FF2B5EF4-FFF2-40B4-BE49-F238E27FC236}">
                      <a16:creationId xmlns:a16="http://schemas.microsoft.com/office/drawing/2014/main" id="{B636FCAF-611E-DC9D-A2B8-D9D9E0EE147B}"/>
                    </a:ext>
                  </a:extLst>
                </p:cNvPr>
                <p:cNvSpPr txBox="1"/>
                <p:nvPr/>
              </p:nvSpPr>
              <p:spPr>
                <a:xfrm>
                  <a:off x="6324941" y="3542054"/>
                  <a:ext cx="1096351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𝑒𝑟𝑟𝑜𝑟</m:t>
                        </m:r>
                        <m:d>
                          <m:dPr>
                            <m:ctrlPr>
                              <a:rPr lang="en-US" altLang="zh-CN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oMath>
                    </m:oMathPara>
                  </a14:m>
                  <a:endParaRPr lang="zh-CN" altLang="en-US" sz="1400"/>
                </a:p>
              </p:txBody>
            </p:sp>
          </mc:Choice>
          <mc:Fallback xmlns="">
            <p:sp>
              <p:nvSpPr>
                <p:cNvPr id="125" name="文本框 124">
                  <a:extLst>
                    <a:ext uri="{FF2B5EF4-FFF2-40B4-BE49-F238E27FC236}">
                      <a16:creationId xmlns:a16="http://schemas.microsoft.com/office/drawing/2014/main" id="{B636FCAF-611E-DC9D-A2B8-D9D9E0EE147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24941" y="3542054"/>
                  <a:ext cx="1096351" cy="307777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6" name="直接箭头连接符 125">
              <a:extLst>
                <a:ext uri="{FF2B5EF4-FFF2-40B4-BE49-F238E27FC236}">
                  <a16:creationId xmlns:a16="http://schemas.microsoft.com/office/drawing/2014/main" id="{B71A68E8-DB51-B05C-BF09-FE4D9439BF43}"/>
                </a:ext>
              </a:extLst>
            </p:cNvPr>
            <p:cNvCxnSpPr>
              <a:cxnSpLocks/>
            </p:cNvCxnSpPr>
            <p:nvPr/>
          </p:nvCxnSpPr>
          <p:spPr>
            <a:xfrm>
              <a:off x="5360292" y="3559540"/>
              <a:ext cx="963716" cy="0"/>
            </a:xfrm>
            <a:prstGeom prst="straightConnector1">
              <a:avLst/>
            </a:prstGeom>
            <a:ln w="28575" cap="rnd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直接箭头连接符 126">
              <a:extLst>
                <a:ext uri="{FF2B5EF4-FFF2-40B4-BE49-F238E27FC236}">
                  <a16:creationId xmlns:a16="http://schemas.microsoft.com/office/drawing/2014/main" id="{2CC5FD20-63A5-0C1E-2AFA-3837FF3151C0}"/>
                </a:ext>
              </a:extLst>
            </p:cNvPr>
            <p:cNvCxnSpPr>
              <a:cxnSpLocks/>
              <a:endCxn id="108" idx="4"/>
            </p:cNvCxnSpPr>
            <p:nvPr/>
          </p:nvCxnSpPr>
          <p:spPr>
            <a:xfrm flipV="1">
              <a:off x="6448708" y="3684241"/>
              <a:ext cx="0" cy="1066344"/>
            </a:xfrm>
            <a:prstGeom prst="straightConnector1">
              <a:avLst/>
            </a:prstGeom>
            <a:ln w="28575" cap="rnd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8" name="矩形 127">
              <a:extLst>
                <a:ext uri="{FF2B5EF4-FFF2-40B4-BE49-F238E27FC236}">
                  <a16:creationId xmlns:a16="http://schemas.microsoft.com/office/drawing/2014/main" id="{54ABFC57-0D9E-0107-A04D-B717FE817789}"/>
                </a:ext>
              </a:extLst>
            </p:cNvPr>
            <p:cNvSpPr/>
            <p:nvPr/>
          </p:nvSpPr>
          <p:spPr>
            <a:xfrm>
              <a:off x="10445991" y="3382501"/>
              <a:ext cx="859155" cy="368209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>
                <a:solidFill>
                  <a:schemeClr val="tx1"/>
                </a:solidFill>
              </a:endParaRPr>
            </a:p>
          </p:txBody>
        </p:sp>
        <p:cxnSp>
          <p:nvCxnSpPr>
            <p:cNvPr id="129" name="直接箭头连接符 128">
              <a:extLst>
                <a:ext uri="{FF2B5EF4-FFF2-40B4-BE49-F238E27FC236}">
                  <a16:creationId xmlns:a16="http://schemas.microsoft.com/office/drawing/2014/main" id="{7EEF4709-ADC2-FC68-4F9B-0D40A5D37EAB}"/>
                </a:ext>
              </a:extLst>
            </p:cNvPr>
            <p:cNvCxnSpPr>
              <a:cxnSpLocks/>
            </p:cNvCxnSpPr>
            <p:nvPr/>
          </p:nvCxnSpPr>
          <p:spPr>
            <a:xfrm>
              <a:off x="6448708" y="4750585"/>
              <a:ext cx="4426863" cy="0"/>
            </a:xfrm>
            <a:prstGeom prst="straightConnector1">
              <a:avLst/>
            </a:prstGeom>
            <a:ln w="28575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直接箭头连接符 129">
              <a:extLst>
                <a:ext uri="{FF2B5EF4-FFF2-40B4-BE49-F238E27FC236}">
                  <a16:creationId xmlns:a16="http://schemas.microsoft.com/office/drawing/2014/main" id="{7FEE7719-3342-DD1E-7511-24A579F6CD16}"/>
                </a:ext>
              </a:extLst>
            </p:cNvPr>
            <p:cNvCxnSpPr>
              <a:cxnSpLocks/>
              <a:endCxn id="128" idx="2"/>
            </p:cNvCxnSpPr>
            <p:nvPr/>
          </p:nvCxnSpPr>
          <p:spPr>
            <a:xfrm flipV="1">
              <a:off x="10875570" y="3750711"/>
              <a:ext cx="0" cy="999873"/>
            </a:xfrm>
            <a:prstGeom prst="straightConnector1">
              <a:avLst/>
            </a:prstGeom>
            <a:ln w="28575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1" name="文本框 130">
                  <a:extLst>
                    <a:ext uri="{FF2B5EF4-FFF2-40B4-BE49-F238E27FC236}">
                      <a16:creationId xmlns:a16="http://schemas.microsoft.com/office/drawing/2014/main" id="{59377402-5091-6302-14C0-7603DFA461AE}"/>
                    </a:ext>
                  </a:extLst>
                </p:cNvPr>
                <p:cNvSpPr txBox="1"/>
                <p:nvPr/>
              </p:nvSpPr>
              <p:spPr>
                <a:xfrm>
                  <a:off x="5069023" y="3527674"/>
                  <a:ext cx="1166272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𝑡𝑎𝑟𝑔𝑒𝑡</m:t>
                        </m:r>
                        <m:d>
                          <m:dPr>
                            <m:ctrlP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oMath>
                    </m:oMathPara>
                  </a14:m>
                  <a:endParaRPr lang="zh-CN" altLang="en-US" sz="1400"/>
                </a:p>
              </p:txBody>
            </p:sp>
          </mc:Choice>
          <mc:Fallback xmlns="">
            <p:sp>
              <p:nvSpPr>
                <p:cNvPr id="131" name="文本框 130">
                  <a:extLst>
                    <a:ext uri="{FF2B5EF4-FFF2-40B4-BE49-F238E27FC236}">
                      <a16:creationId xmlns:a16="http://schemas.microsoft.com/office/drawing/2014/main" id="{59377402-5091-6302-14C0-7603DFA461A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69023" y="3527674"/>
                  <a:ext cx="1166272" cy="307777"/>
                </a:xfrm>
                <a:prstGeom prst="rect">
                  <a:avLst/>
                </a:prstGeom>
                <a:blipFill>
                  <a:blip r:embed="rId7"/>
                  <a:stretch>
                    <a:fillRect b="-6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2" name="文本框 131">
                  <a:extLst>
                    <a:ext uri="{FF2B5EF4-FFF2-40B4-BE49-F238E27FC236}">
                      <a16:creationId xmlns:a16="http://schemas.microsoft.com/office/drawing/2014/main" id="{258FD4F7-CF66-3671-F417-C13A7CFE52C9}"/>
                    </a:ext>
                  </a:extLst>
                </p:cNvPr>
                <p:cNvSpPr txBox="1"/>
                <p:nvPr/>
              </p:nvSpPr>
              <p:spPr>
                <a:xfrm>
                  <a:off x="5681165" y="4762284"/>
                  <a:ext cx="970489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𝑎𝑐𝑡𝑢𝑎𝑙</m:t>
                        </m:r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sz="1400"/>
                </a:p>
              </p:txBody>
            </p:sp>
          </mc:Choice>
          <mc:Fallback xmlns="">
            <p:sp>
              <p:nvSpPr>
                <p:cNvPr id="132" name="文本框 131">
                  <a:extLst>
                    <a:ext uri="{FF2B5EF4-FFF2-40B4-BE49-F238E27FC236}">
                      <a16:creationId xmlns:a16="http://schemas.microsoft.com/office/drawing/2014/main" id="{258FD4F7-CF66-3671-F417-C13A7CFE52C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1165" y="4762284"/>
                  <a:ext cx="970489" cy="307777"/>
                </a:xfrm>
                <a:prstGeom prst="rect">
                  <a:avLst/>
                </a:prstGeom>
                <a:blipFill>
                  <a:blip r:embed="rId8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3" name="文本框 132">
              <a:extLst>
                <a:ext uri="{FF2B5EF4-FFF2-40B4-BE49-F238E27FC236}">
                  <a16:creationId xmlns:a16="http://schemas.microsoft.com/office/drawing/2014/main" id="{D7202DA8-6E64-5EEE-C5D4-41AA166D44F9}"/>
                </a:ext>
              </a:extLst>
            </p:cNvPr>
            <p:cNvSpPr txBox="1"/>
            <p:nvPr/>
          </p:nvSpPr>
          <p:spPr>
            <a:xfrm>
              <a:off x="9606435" y="3234064"/>
              <a:ext cx="99121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400">
                  <a:latin typeface="+mn-ea"/>
                </a:rPr>
                <a:t>输出值</a:t>
              </a:r>
              <a:endParaRPr lang="zh-CN" altLang="en-US" sz="14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4" name="文本框 133">
                  <a:extLst>
                    <a:ext uri="{FF2B5EF4-FFF2-40B4-BE49-F238E27FC236}">
                      <a16:creationId xmlns:a16="http://schemas.microsoft.com/office/drawing/2014/main" id="{2DCD2DCF-83BE-FD34-45B0-BEFC88037474}"/>
                    </a:ext>
                  </a:extLst>
                </p:cNvPr>
                <p:cNvSpPr txBox="1"/>
                <p:nvPr/>
              </p:nvSpPr>
              <p:spPr>
                <a:xfrm>
                  <a:off x="9729304" y="3560189"/>
                  <a:ext cx="745477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𝑜𝑢𝑡</m:t>
                        </m:r>
                        <m:d>
                          <m:dPr>
                            <m:ctrlP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oMath>
                    </m:oMathPara>
                  </a14:m>
                  <a:endParaRPr lang="zh-CN" altLang="en-US" sz="1400"/>
                </a:p>
              </p:txBody>
            </p:sp>
          </mc:Choice>
          <mc:Fallback xmlns="">
            <p:sp>
              <p:nvSpPr>
                <p:cNvPr id="134" name="文本框 133">
                  <a:extLst>
                    <a:ext uri="{FF2B5EF4-FFF2-40B4-BE49-F238E27FC236}">
                      <a16:creationId xmlns:a16="http://schemas.microsoft.com/office/drawing/2014/main" id="{2DCD2DCF-83BE-FD34-45B0-BEFC8803747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29304" y="3560189"/>
                  <a:ext cx="745477" cy="307777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5" name="文本框 134">
              <a:extLst>
                <a:ext uri="{FF2B5EF4-FFF2-40B4-BE49-F238E27FC236}">
                  <a16:creationId xmlns:a16="http://schemas.microsoft.com/office/drawing/2014/main" id="{00A4EF77-0154-F885-F0AF-F2FAE4A03918}"/>
                </a:ext>
              </a:extLst>
            </p:cNvPr>
            <p:cNvSpPr txBox="1"/>
            <p:nvPr/>
          </p:nvSpPr>
          <p:spPr>
            <a:xfrm>
              <a:off x="6546160" y="3256961"/>
              <a:ext cx="663874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400"/>
                <a:t>误差</a:t>
              </a:r>
            </a:p>
          </p:txBody>
        </p:sp>
        <p:sp>
          <p:nvSpPr>
            <p:cNvPr id="138" name="文本框 137">
              <a:extLst>
                <a:ext uri="{FF2B5EF4-FFF2-40B4-BE49-F238E27FC236}">
                  <a16:creationId xmlns:a16="http://schemas.microsoft.com/office/drawing/2014/main" id="{707BD130-7DAE-2EAA-0F92-FCD88F2D6E54}"/>
                </a:ext>
              </a:extLst>
            </p:cNvPr>
            <p:cNvSpPr txBox="1"/>
            <p:nvPr/>
          </p:nvSpPr>
          <p:spPr>
            <a:xfrm>
              <a:off x="10379962" y="3395304"/>
              <a:ext cx="99121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400"/>
                <a:t>被控对象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272332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1354737" y="475762"/>
            <a:ext cx="87265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/>
              <a:t>微分先行程序实现</a:t>
            </a: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9FEF5B06-665C-F2BA-0EFD-4FA45937C44E}"/>
              </a:ext>
            </a:extLst>
          </p:cNvPr>
          <p:cNvGrpSpPr/>
          <p:nvPr/>
        </p:nvGrpSpPr>
        <p:grpSpPr>
          <a:xfrm>
            <a:off x="695999" y="467372"/>
            <a:ext cx="10800002" cy="540000"/>
            <a:chOff x="664415" y="326304"/>
            <a:chExt cx="10800002" cy="540000"/>
          </a:xfrm>
        </p:grpSpPr>
        <p:sp>
          <p:nvSpPr>
            <p:cNvPr id="4" name="圆角矩形 3"/>
            <p:cNvSpPr/>
            <p:nvPr/>
          </p:nvSpPr>
          <p:spPr>
            <a:xfrm>
              <a:off x="664415" y="362305"/>
              <a:ext cx="540000" cy="468000"/>
            </a:xfrm>
            <a:prstGeom prst="roundRect">
              <a:avLst>
                <a:gd name="adj" fmla="val 22610"/>
              </a:avLst>
            </a:prstGeom>
            <a:solidFill>
              <a:schemeClr val="accent5">
                <a:lumMod val="7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noFill/>
              </a:endParaRPr>
            </a:p>
          </p:txBody>
        </p:sp>
        <p:cxnSp>
          <p:nvCxnSpPr>
            <p:cNvPr id="6" name="直接连接符 5"/>
            <p:cNvCxnSpPr/>
            <p:nvPr/>
          </p:nvCxnSpPr>
          <p:spPr>
            <a:xfrm>
              <a:off x="664417" y="843267"/>
              <a:ext cx="10800000" cy="0"/>
            </a:xfrm>
            <a:prstGeom prst="line">
              <a:avLst/>
            </a:prstGeom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矩形 9"/>
            <p:cNvSpPr/>
            <p:nvPr/>
          </p:nvSpPr>
          <p:spPr>
            <a:xfrm>
              <a:off x="664416" y="662291"/>
              <a:ext cx="540000" cy="180975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Freeform 388"/>
            <p:cNvSpPr>
              <a:spLocks/>
            </p:cNvSpPr>
            <p:nvPr/>
          </p:nvSpPr>
          <p:spPr bwMode="auto">
            <a:xfrm>
              <a:off x="783154" y="475854"/>
              <a:ext cx="302522" cy="252000"/>
            </a:xfrm>
            <a:custGeom>
              <a:avLst/>
              <a:gdLst>
                <a:gd name="T0" fmla="*/ 90 w 111"/>
                <a:gd name="T1" fmla="*/ 55 h 106"/>
                <a:gd name="T2" fmla="*/ 111 w 111"/>
                <a:gd name="T3" fmla="*/ 55 h 106"/>
                <a:gd name="T4" fmla="*/ 55 w 111"/>
                <a:gd name="T5" fmla="*/ 0 h 106"/>
                <a:gd name="T6" fmla="*/ 0 w 111"/>
                <a:gd name="T7" fmla="*/ 55 h 106"/>
                <a:gd name="T8" fmla="*/ 20 w 111"/>
                <a:gd name="T9" fmla="*/ 55 h 106"/>
                <a:gd name="T10" fmla="*/ 20 w 111"/>
                <a:gd name="T11" fmla="*/ 106 h 106"/>
                <a:gd name="T12" fmla="*/ 45 w 111"/>
                <a:gd name="T13" fmla="*/ 106 h 106"/>
                <a:gd name="T14" fmla="*/ 45 w 111"/>
                <a:gd name="T15" fmla="*/ 75 h 106"/>
                <a:gd name="T16" fmla="*/ 66 w 111"/>
                <a:gd name="T17" fmla="*/ 75 h 106"/>
                <a:gd name="T18" fmla="*/ 66 w 111"/>
                <a:gd name="T19" fmla="*/ 106 h 106"/>
                <a:gd name="T20" fmla="*/ 90 w 111"/>
                <a:gd name="T21" fmla="*/ 106 h 106"/>
                <a:gd name="T22" fmla="*/ 90 w 111"/>
                <a:gd name="T23" fmla="*/ 55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1" h="106">
                  <a:moveTo>
                    <a:pt x="90" y="55"/>
                  </a:moveTo>
                  <a:lnTo>
                    <a:pt x="111" y="55"/>
                  </a:lnTo>
                  <a:lnTo>
                    <a:pt x="55" y="0"/>
                  </a:lnTo>
                  <a:lnTo>
                    <a:pt x="0" y="55"/>
                  </a:lnTo>
                  <a:lnTo>
                    <a:pt x="20" y="55"/>
                  </a:lnTo>
                  <a:lnTo>
                    <a:pt x="20" y="106"/>
                  </a:lnTo>
                  <a:lnTo>
                    <a:pt x="45" y="106"/>
                  </a:lnTo>
                  <a:lnTo>
                    <a:pt x="45" y="75"/>
                  </a:lnTo>
                  <a:lnTo>
                    <a:pt x="66" y="75"/>
                  </a:lnTo>
                  <a:lnTo>
                    <a:pt x="66" y="106"/>
                  </a:lnTo>
                  <a:lnTo>
                    <a:pt x="90" y="106"/>
                  </a:lnTo>
                  <a:lnTo>
                    <a:pt x="90" y="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4CAC7A80-C0BE-38B5-F171-D32D1BA2D7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68418" y="326304"/>
              <a:ext cx="1295999" cy="540000"/>
            </a:xfrm>
            <a:prstGeom prst="rect">
              <a:avLst/>
            </a:prstGeom>
          </p:spPr>
        </p:pic>
      </p:grpSp>
      <p:sp>
        <p:nvSpPr>
          <p:cNvPr id="5" name="文本框 4">
            <a:extLst>
              <a:ext uri="{FF2B5EF4-FFF2-40B4-BE49-F238E27FC236}">
                <a16:creationId xmlns:a16="http://schemas.microsoft.com/office/drawing/2014/main" id="{E2B92D1B-B23E-C22F-071F-5D0C3FF9C041}"/>
              </a:ext>
            </a:extLst>
          </p:cNvPr>
          <p:cNvSpPr txBox="1"/>
          <p:nvPr/>
        </p:nvSpPr>
        <p:spPr>
          <a:xfrm>
            <a:off x="3533029" y="5583846"/>
            <a:ext cx="51259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>
                <a:latin typeface="+mn-ea"/>
              </a:rPr>
              <a:t>（另外定义变量</a:t>
            </a:r>
            <a:r>
              <a:rPr lang="en-US" altLang="zh-CN">
                <a:latin typeface="+mn-ea"/>
              </a:rPr>
              <a:t>DifOut</a:t>
            </a:r>
            <a:r>
              <a:rPr lang="zh-CN" altLang="en-US">
                <a:latin typeface="+mn-ea"/>
              </a:rPr>
              <a:t>和</a:t>
            </a:r>
            <a:r>
              <a:rPr lang="en-US" altLang="zh-CN">
                <a:latin typeface="+mn-ea"/>
              </a:rPr>
              <a:t>Actual1</a:t>
            </a:r>
            <a:r>
              <a:rPr lang="zh-CN" altLang="en-US">
                <a:latin typeface="+mn-ea"/>
              </a:rPr>
              <a:t>）</a:t>
            </a:r>
            <a:endParaRPr lang="en-US" altLang="zh-CN">
              <a:latin typeface="+mn-ea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A3133EDE-7FF7-4A12-5FDB-C80169C855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7863" y="1404100"/>
            <a:ext cx="5476274" cy="4049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9081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/>
              <p:cNvSpPr txBox="1"/>
              <p:nvPr/>
            </p:nvSpPr>
            <p:spPr>
              <a:xfrm>
                <a:off x="696000" y="1219541"/>
                <a:ext cx="10800000" cy="40178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2400">
                    <a:latin typeface="+mn-ea"/>
                  </a:rPr>
                  <a:t>要解决的问题：传感器获取的实际值经常会受到噪声干扰，而</a:t>
                </a:r>
                <a:r>
                  <a:rPr lang="en-US" altLang="zh-CN" sz="2400">
                    <a:latin typeface="+mn-ea"/>
                  </a:rPr>
                  <a:t>PID</a:t>
                </a:r>
                <a:r>
                  <a:rPr lang="zh-CN" altLang="en-US" sz="2400">
                    <a:latin typeface="+mn-ea"/>
                  </a:rPr>
                  <a:t>控制器中的微分项对噪声最为敏感，这些噪声干扰可能会导致微分项输出抖动，进而影响系统性能</a:t>
                </a:r>
                <a:endParaRPr lang="en-US" altLang="zh-CN" sz="2400">
                  <a:latin typeface="+mn-ea"/>
                </a:endParaRPr>
              </a:p>
              <a:p>
                <a:pPr marL="342900" indent="-34290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2400">
                    <a:latin typeface="+mn-ea"/>
                  </a:rPr>
                  <a:t>不完全微分实现思路：给微分项加入一阶惯性单元（低通滤波器）</a:t>
                </a:r>
              </a:p>
              <a:p>
                <a:pPr marL="342900" indent="-34290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2400">
                    <a:latin typeface="+mn-ea"/>
                  </a:rPr>
                  <a:t>普通</a:t>
                </a:r>
                <a:r>
                  <a:rPr lang="en-US" altLang="zh-CN" sz="2400"/>
                  <a:t>PID</a:t>
                </a:r>
                <a:r>
                  <a:rPr lang="zh-CN" altLang="en-US" sz="2400"/>
                  <a:t>的微分项输出：</a:t>
                </a:r>
                <a:endParaRPr lang="en-US" altLang="zh-CN" sz="2400"/>
              </a:p>
              <a:p>
                <a:pPr algn="ctr"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𝑜𝑢𝑡</m:t>
                      </m:r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∗(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𝑒𝑟𝑟𝑜𝑟</m:t>
                      </m:r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𝑒𝑟𝑟𝑜𝑟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−1))</m:t>
                      </m:r>
                    </m:oMath>
                  </m:oMathPara>
                </a14:m>
                <a:endParaRPr lang="en-US" altLang="zh-CN" sz="2400">
                  <a:latin typeface="+mn-ea"/>
                </a:endParaRPr>
              </a:p>
              <a:p>
                <a:pPr marL="342900" indent="-34290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2400">
                    <a:latin typeface="+mn-ea"/>
                  </a:rPr>
                  <a:t>不完全微分</a:t>
                </a:r>
                <a:r>
                  <a:rPr lang="en-US" altLang="zh-CN" sz="2400"/>
                  <a:t>PID</a:t>
                </a:r>
                <a:r>
                  <a:rPr lang="zh-CN" altLang="en-US" sz="2400"/>
                  <a:t>的微分项输出：</a:t>
                </a:r>
                <a:endParaRPr lang="en-US" altLang="zh-CN" sz="2400"/>
              </a:p>
              <a:p>
                <a:pPr algn="ctr"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𝑜𝑢𝑡</m:t>
                      </m:r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∗</m:t>
                      </m:r>
                      <m:d>
                        <m:dPr>
                          <m:ctrlPr>
                            <a:rPr lang="en-US" altLang="zh-CN" sz="24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𝑒𝑟𝑟𝑜𝑟</m:t>
                          </m:r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𝑒𝑟𝑟𝑜𝑟</m:t>
                          </m:r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altLang="zh-CN" sz="240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𝑑𝑜𝑢𝑡</m:t>
                      </m:r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</m:oMath>
                  </m:oMathPara>
                </a14:m>
                <a:endParaRPr lang="en-US" altLang="zh-CN" sz="2400">
                  <a:latin typeface="+mn-ea"/>
                </a:endParaRPr>
              </a:p>
            </p:txBody>
          </p:sp>
        </mc:Choice>
        <mc:Fallback xmlns="">
          <p:sp>
            <p:nvSpPr>
              <p:cNvPr id="17" name="文本框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000" y="1219541"/>
                <a:ext cx="10800000" cy="4017831"/>
              </a:xfrm>
              <a:prstGeom prst="rect">
                <a:avLst/>
              </a:prstGeom>
              <a:blipFill>
                <a:blip r:embed="rId2"/>
                <a:stretch>
                  <a:fillRect l="-734" t="-1062" r="-2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文本框 12"/>
          <p:cNvSpPr txBox="1"/>
          <p:nvPr/>
        </p:nvSpPr>
        <p:spPr>
          <a:xfrm>
            <a:off x="1354737" y="475762"/>
            <a:ext cx="87265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/>
              <a:t>不完全微分</a:t>
            </a: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9FEF5B06-665C-F2BA-0EFD-4FA45937C44E}"/>
              </a:ext>
            </a:extLst>
          </p:cNvPr>
          <p:cNvGrpSpPr/>
          <p:nvPr/>
        </p:nvGrpSpPr>
        <p:grpSpPr>
          <a:xfrm>
            <a:off x="695999" y="467372"/>
            <a:ext cx="10800002" cy="540000"/>
            <a:chOff x="664415" y="326304"/>
            <a:chExt cx="10800002" cy="540000"/>
          </a:xfrm>
        </p:grpSpPr>
        <p:sp>
          <p:nvSpPr>
            <p:cNvPr id="4" name="圆角矩形 3"/>
            <p:cNvSpPr/>
            <p:nvPr/>
          </p:nvSpPr>
          <p:spPr>
            <a:xfrm>
              <a:off x="664415" y="362305"/>
              <a:ext cx="540000" cy="468000"/>
            </a:xfrm>
            <a:prstGeom prst="roundRect">
              <a:avLst>
                <a:gd name="adj" fmla="val 22610"/>
              </a:avLst>
            </a:prstGeom>
            <a:solidFill>
              <a:schemeClr val="accent5">
                <a:lumMod val="7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noFill/>
              </a:endParaRPr>
            </a:p>
          </p:txBody>
        </p:sp>
        <p:cxnSp>
          <p:nvCxnSpPr>
            <p:cNvPr id="6" name="直接连接符 5"/>
            <p:cNvCxnSpPr/>
            <p:nvPr/>
          </p:nvCxnSpPr>
          <p:spPr>
            <a:xfrm>
              <a:off x="664417" y="843267"/>
              <a:ext cx="10800000" cy="0"/>
            </a:xfrm>
            <a:prstGeom prst="line">
              <a:avLst/>
            </a:prstGeom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矩形 9"/>
            <p:cNvSpPr/>
            <p:nvPr/>
          </p:nvSpPr>
          <p:spPr>
            <a:xfrm>
              <a:off x="664416" y="662291"/>
              <a:ext cx="540000" cy="180975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Freeform 388"/>
            <p:cNvSpPr>
              <a:spLocks/>
            </p:cNvSpPr>
            <p:nvPr/>
          </p:nvSpPr>
          <p:spPr bwMode="auto">
            <a:xfrm>
              <a:off x="783154" y="475854"/>
              <a:ext cx="302522" cy="252000"/>
            </a:xfrm>
            <a:custGeom>
              <a:avLst/>
              <a:gdLst>
                <a:gd name="T0" fmla="*/ 90 w 111"/>
                <a:gd name="T1" fmla="*/ 55 h 106"/>
                <a:gd name="T2" fmla="*/ 111 w 111"/>
                <a:gd name="T3" fmla="*/ 55 h 106"/>
                <a:gd name="T4" fmla="*/ 55 w 111"/>
                <a:gd name="T5" fmla="*/ 0 h 106"/>
                <a:gd name="T6" fmla="*/ 0 w 111"/>
                <a:gd name="T7" fmla="*/ 55 h 106"/>
                <a:gd name="T8" fmla="*/ 20 w 111"/>
                <a:gd name="T9" fmla="*/ 55 h 106"/>
                <a:gd name="T10" fmla="*/ 20 w 111"/>
                <a:gd name="T11" fmla="*/ 106 h 106"/>
                <a:gd name="T12" fmla="*/ 45 w 111"/>
                <a:gd name="T13" fmla="*/ 106 h 106"/>
                <a:gd name="T14" fmla="*/ 45 w 111"/>
                <a:gd name="T15" fmla="*/ 75 h 106"/>
                <a:gd name="T16" fmla="*/ 66 w 111"/>
                <a:gd name="T17" fmla="*/ 75 h 106"/>
                <a:gd name="T18" fmla="*/ 66 w 111"/>
                <a:gd name="T19" fmla="*/ 106 h 106"/>
                <a:gd name="T20" fmla="*/ 90 w 111"/>
                <a:gd name="T21" fmla="*/ 106 h 106"/>
                <a:gd name="T22" fmla="*/ 90 w 111"/>
                <a:gd name="T23" fmla="*/ 55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1" h="106">
                  <a:moveTo>
                    <a:pt x="90" y="55"/>
                  </a:moveTo>
                  <a:lnTo>
                    <a:pt x="111" y="55"/>
                  </a:lnTo>
                  <a:lnTo>
                    <a:pt x="55" y="0"/>
                  </a:lnTo>
                  <a:lnTo>
                    <a:pt x="0" y="55"/>
                  </a:lnTo>
                  <a:lnTo>
                    <a:pt x="20" y="55"/>
                  </a:lnTo>
                  <a:lnTo>
                    <a:pt x="20" y="106"/>
                  </a:lnTo>
                  <a:lnTo>
                    <a:pt x="45" y="106"/>
                  </a:lnTo>
                  <a:lnTo>
                    <a:pt x="45" y="75"/>
                  </a:lnTo>
                  <a:lnTo>
                    <a:pt x="66" y="75"/>
                  </a:lnTo>
                  <a:lnTo>
                    <a:pt x="66" y="106"/>
                  </a:lnTo>
                  <a:lnTo>
                    <a:pt x="90" y="106"/>
                  </a:lnTo>
                  <a:lnTo>
                    <a:pt x="90" y="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4CAC7A80-C0BE-38B5-F171-D32D1BA2D7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68418" y="326304"/>
              <a:ext cx="1295999" cy="54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536483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1354737" y="475762"/>
            <a:ext cx="87265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/>
              <a:t>不完全微分</a:t>
            </a: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9FEF5B06-665C-F2BA-0EFD-4FA45937C44E}"/>
              </a:ext>
            </a:extLst>
          </p:cNvPr>
          <p:cNvGrpSpPr/>
          <p:nvPr/>
        </p:nvGrpSpPr>
        <p:grpSpPr>
          <a:xfrm>
            <a:off x="695999" y="467372"/>
            <a:ext cx="10800002" cy="540000"/>
            <a:chOff x="664415" y="326304"/>
            <a:chExt cx="10800002" cy="540000"/>
          </a:xfrm>
        </p:grpSpPr>
        <p:sp>
          <p:nvSpPr>
            <p:cNvPr id="4" name="圆角矩形 3"/>
            <p:cNvSpPr/>
            <p:nvPr/>
          </p:nvSpPr>
          <p:spPr>
            <a:xfrm>
              <a:off x="664415" y="362305"/>
              <a:ext cx="540000" cy="468000"/>
            </a:xfrm>
            <a:prstGeom prst="roundRect">
              <a:avLst>
                <a:gd name="adj" fmla="val 22610"/>
              </a:avLst>
            </a:prstGeom>
            <a:solidFill>
              <a:schemeClr val="accent5">
                <a:lumMod val="7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noFill/>
              </a:endParaRPr>
            </a:p>
          </p:txBody>
        </p:sp>
        <p:cxnSp>
          <p:nvCxnSpPr>
            <p:cNvPr id="6" name="直接连接符 5"/>
            <p:cNvCxnSpPr/>
            <p:nvPr/>
          </p:nvCxnSpPr>
          <p:spPr>
            <a:xfrm>
              <a:off x="664417" y="843267"/>
              <a:ext cx="10800000" cy="0"/>
            </a:xfrm>
            <a:prstGeom prst="line">
              <a:avLst/>
            </a:prstGeom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矩形 9"/>
            <p:cNvSpPr/>
            <p:nvPr/>
          </p:nvSpPr>
          <p:spPr>
            <a:xfrm>
              <a:off x="664416" y="662291"/>
              <a:ext cx="540000" cy="180975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Freeform 388"/>
            <p:cNvSpPr>
              <a:spLocks/>
            </p:cNvSpPr>
            <p:nvPr/>
          </p:nvSpPr>
          <p:spPr bwMode="auto">
            <a:xfrm>
              <a:off x="783154" y="475854"/>
              <a:ext cx="302522" cy="252000"/>
            </a:xfrm>
            <a:custGeom>
              <a:avLst/>
              <a:gdLst>
                <a:gd name="T0" fmla="*/ 90 w 111"/>
                <a:gd name="T1" fmla="*/ 55 h 106"/>
                <a:gd name="T2" fmla="*/ 111 w 111"/>
                <a:gd name="T3" fmla="*/ 55 h 106"/>
                <a:gd name="T4" fmla="*/ 55 w 111"/>
                <a:gd name="T5" fmla="*/ 0 h 106"/>
                <a:gd name="T6" fmla="*/ 0 w 111"/>
                <a:gd name="T7" fmla="*/ 55 h 106"/>
                <a:gd name="T8" fmla="*/ 20 w 111"/>
                <a:gd name="T9" fmla="*/ 55 h 106"/>
                <a:gd name="T10" fmla="*/ 20 w 111"/>
                <a:gd name="T11" fmla="*/ 106 h 106"/>
                <a:gd name="T12" fmla="*/ 45 w 111"/>
                <a:gd name="T13" fmla="*/ 106 h 106"/>
                <a:gd name="T14" fmla="*/ 45 w 111"/>
                <a:gd name="T15" fmla="*/ 75 h 106"/>
                <a:gd name="T16" fmla="*/ 66 w 111"/>
                <a:gd name="T17" fmla="*/ 75 h 106"/>
                <a:gd name="T18" fmla="*/ 66 w 111"/>
                <a:gd name="T19" fmla="*/ 106 h 106"/>
                <a:gd name="T20" fmla="*/ 90 w 111"/>
                <a:gd name="T21" fmla="*/ 106 h 106"/>
                <a:gd name="T22" fmla="*/ 90 w 111"/>
                <a:gd name="T23" fmla="*/ 55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1" h="106">
                  <a:moveTo>
                    <a:pt x="90" y="55"/>
                  </a:moveTo>
                  <a:lnTo>
                    <a:pt x="111" y="55"/>
                  </a:lnTo>
                  <a:lnTo>
                    <a:pt x="55" y="0"/>
                  </a:lnTo>
                  <a:lnTo>
                    <a:pt x="0" y="55"/>
                  </a:lnTo>
                  <a:lnTo>
                    <a:pt x="20" y="55"/>
                  </a:lnTo>
                  <a:lnTo>
                    <a:pt x="20" y="106"/>
                  </a:lnTo>
                  <a:lnTo>
                    <a:pt x="45" y="106"/>
                  </a:lnTo>
                  <a:lnTo>
                    <a:pt x="45" y="75"/>
                  </a:lnTo>
                  <a:lnTo>
                    <a:pt x="66" y="75"/>
                  </a:lnTo>
                  <a:lnTo>
                    <a:pt x="66" y="106"/>
                  </a:lnTo>
                  <a:lnTo>
                    <a:pt x="90" y="106"/>
                  </a:lnTo>
                  <a:lnTo>
                    <a:pt x="90" y="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4CAC7A80-C0BE-38B5-F171-D32D1BA2D7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68418" y="326304"/>
              <a:ext cx="1295999" cy="540000"/>
            </a:xfrm>
            <a:prstGeom prst="rect">
              <a:avLst/>
            </a:prstGeom>
          </p:spPr>
        </p:pic>
      </p:grpSp>
      <p:grpSp>
        <p:nvGrpSpPr>
          <p:cNvPr id="118" name="组合 117">
            <a:extLst>
              <a:ext uri="{FF2B5EF4-FFF2-40B4-BE49-F238E27FC236}">
                <a16:creationId xmlns:a16="http://schemas.microsoft.com/office/drawing/2014/main" id="{E65A9E6F-9D24-E7BC-CEAA-33CD59CE18AA}"/>
              </a:ext>
            </a:extLst>
          </p:cNvPr>
          <p:cNvGrpSpPr/>
          <p:nvPr/>
        </p:nvGrpSpPr>
        <p:grpSpPr>
          <a:xfrm>
            <a:off x="695999" y="2165719"/>
            <a:ext cx="4551914" cy="3260604"/>
            <a:chOff x="3734586" y="1954864"/>
            <a:chExt cx="4551914" cy="3260604"/>
          </a:xfrm>
        </p:grpSpPr>
        <p:cxnSp>
          <p:nvCxnSpPr>
            <p:cNvPr id="30" name="直接箭头连接符 29">
              <a:extLst>
                <a:ext uri="{FF2B5EF4-FFF2-40B4-BE49-F238E27FC236}">
                  <a16:creationId xmlns:a16="http://schemas.microsoft.com/office/drawing/2014/main" id="{FB36DB0F-EBD9-3DFF-E7C8-9B5B4AC491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36112" y="1954864"/>
              <a:ext cx="0" cy="2924214"/>
            </a:xfrm>
            <a:prstGeom prst="straightConnector1">
              <a:avLst/>
            </a:prstGeom>
            <a:ln w="28575" cap="rnd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箭头连接符 30">
              <a:extLst>
                <a:ext uri="{FF2B5EF4-FFF2-40B4-BE49-F238E27FC236}">
                  <a16:creationId xmlns:a16="http://schemas.microsoft.com/office/drawing/2014/main" id="{DC4C1026-5043-50F7-5E1E-62EE43F50A96}"/>
                </a:ext>
              </a:extLst>
            </p:cNvPr>
            <p:cNvCxnSpPr>
              <a:cxnSpLocks/>
            </p:cNvCxnSpPr>
            <p:nvPr/>
          </p:nvCxnSpPr>
          <p:spPr>
            <a:xfrm>
              <a:off x="3931742" y="4420072"/>
              <a:ext cx="3677870" cy="0"/>
            </a:xfrm>
            <a:prstGeom prst="straightConnector1">
              <a:avLst/>
            </a:prstGeom>
            <a:ln w="28575" cap="rnd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箭头连接符 16">
              <a:extLst>
                <a:ext uri="{FF2B5EF4-FFF2-40B4-BE49-F238E27FC236}">
                  <a16:creationId xmlns:a16="http://schemas.microsoft.com/office/drawing/2014/main" id="{8639EF09-B3BC-4051-8E29-F79669580F0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80335" y="2987375"/>
              <a:ext cx="1711" cy="1432697"/>
            </a:xfrm>
            <a:prstGeom prst="straightConnector1">
              <a:avLst/>
            </a:prstGeom>
            <a:ln w="28575" cap="rnd">
              <a:solidFill>
                <a:schemeClr val="tx1"/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箭头连接符 19">
              <a:extLst>
                <a:ext uri="{FF2B5EF4-FFF2-40B4-BE49-F238E27FC236}">
                  <a16:creationId xmlns:a16="http://schemas.microsoft.com/office/drawing/2014/main" id="{218D5952-9D50-EDB7-65A5-AC75CD1BEB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26886" y="3316938"/>
              <a:ext cx="1094" cy="1103134"/>
            </a:xfrm>
            <a:prstGeom prst="straightConnector1">
              <a:avLst/>
            </a:prstGeom>
            <a:ln w="28575" cap="rnd">
              <a:solidFill>
                <a:schemeClr val="tx1"/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箭头连接符 20">
              <a:extLst>
                <a:ext uri="{FF2B5EF4-FFF2-40B4-BE49-F238E27FC236}">
                  <a16:creationId xmlns:a16="http://schemas.microsoft.com/office/drawing/2014/main" id="{98AFFF43-8B65-2310-7CA4-660B7A6FA1A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73437" y="3454312"/>
              <a:ext cx="477" cy="965760"/>
            </a:xfrm>
            <a:prstGeom prst="straightConnector1">
              <a:avLst/>
            </a:prstGeom>
            <a:ln w="28575" cap="rnd">
              <a:solidFill>
                <a:schemeClr val="tx1"/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箭头连接符 21">
              <a:extLst>
                <a:ext uri="{FF2B5EF4-FFF2-40B4-BE49-F238E27FC236}">
                  <a16:creationId xmlns:a16="http://schemas.microsoft.com/office/drawing/2014/main" id="{29AF3714-A79A-560D-11F7-53E7E01E346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719848" y="3374092"/>
              <a:ext cx="140" cy="1045980"/>
            </a:xfrm>
            <a:prstGeom prst="straightConnector1">
              <a:avLst/>
            </a:prstGeom>
            <a:ln w="28575" cap="rnd">
              <a:solidFill>
                <a:schemeClr val="tx1"/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箭头连接符 22">
              <a:extLst>
                <a:ext uri="{FF2B5EF4-FFF2-40B4-BE49-F238E27FC236}">
                  <a16:creationId xmlns:a16="http://schemas.microsoft.com/office/drawing/2014/main" id="{9D79A6C3-B0A3-1903-4735-311637803B8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065782" y="3217880"/>
              <a:ext cx="757" cy="1202192"/>
            </a:xfrm>
            <a:prstGeom prst="straightConnector1">
              <a:avLst/>
            </a:prstGeom>
            <a:ln w="28575" cap="rnd">
              <a:solidFill>
                <a:schemeClr val="tx1"/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箭头连接符 23">
              <a:extLst>
                <a:ext uri="{FF2B5EF4-FFF2-40B4-BE49-F238E27FC236}">
                  <a16:creationId xmlns:a16="http://schemas.microsoft.com/office/drawing/2014/main" id="{47C39ED5-10C8-EBFB-3DB6-EB5FF21DE8A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411716" y="3141680"/>
              <a:ext cx="1373" cy="1278392"/>
            </a:xfrm>
            <a:prstGeom prst="straightConnector1">
              <a:avLst/>
            </a:prstGeom>
            <a:ln w="28575" cap="rnd">
              <a:solidFill>
                <a:schemeClr val="tx1"/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箭头连接符 24">
              <a:extLst>
                <a:ext uri="{FF2B5EF4-FFF2-40B4-BE49-F238E27FC236}">
                  <a16:creationId xmlns:a16="http://schemas.microsoft.com/office/drawing/2014/main" id="{40BA7440-CE96-52FC-E32B-A3199DAB21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57650" y="3267408"/>
              <a:ext cx="0" cy="1152664"/>
            </a:xfrm>
            <a:prstGeom prst="straightConnector1">
              <a:avLst/>
            </a:prstGeom>
            <a:ln w="28575" cap="rnd">
              <a:solidFill>
                <a:schemeClr val="tx1"/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B30C8291-CA36-13CC-28A4-764B5ED65378}"/>
                </a:ext>
              </a:extLst>
            </p:cNvPr>
            <p:cNvSpPr txBox="1"/>
            <p:nvPr/>
          </p:nvSpPr>
          <p:spPr>
            <a:xfrm>
              <a:off x="4006319" y="4420072"/>
              <a:ext cx="39273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800">
                  <a:latin typeface="+mn-ea"/>
                </a:rPr>
                <a:t>0</a:t>
              </a:r>
              <a:endParaRPr lang="zh-CN" altLang="en-US"/>
            </a:p>
          </p:txBody>
        </p: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D15BC686-B912-21BA-F08B-EC3C5379259D}"/>
                </a:ext>
              </a:extLst>
            </p:cNvPr>
            <p:cNvSpPr txBox="1"/>
            <p:nvPr/>
          </p:nvSpPr>
          <p:spPr>
            <a:xfrm>
              <a:off x="4480633" y="4420072"/>
              <a:ext cx="39273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800">
                  <a:latin typeface="+mn-ea"/>
                </a:rPr>
                <a:t>1</a:t>
              </a:r>
              <a:endParaRPr lang="zh-CN" altLang="en-US"/>
            </a:p>
          </p:txBody>
        </p: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930CDEBD-AFC5-3F2B-18CD-9EA292C59BD2}"/>
                </a:ext>
              </a:extLst>
            </p:cNvPr>
            <p:cNvSpPr txBox="1"/>
            <p:nvPr/>
          </p:nvSpPr>
          <p:spPr>
            <a:xfrm>
              <a:off x="4831614" y="4420072"/>
              <a:ext cx="39273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800">
                  <a:latin typeface="+mn-ea"/>
                </a:rPr>
                <a:t>2</a:t>
              </a:r>
              <a:endParaRPr lang="zh-CN" altLang="en-US"/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12F2EF99-3186-046A-9622-A80E83768D74}"/>
                </a:ext>
              </a:extLst>
            </p:cNvPr>
            <p:cNvSpPr txBox="1"/>
            <p:nvPr/>
          </p:nvSpPr>
          <p:spPr>
            <a:xfrm>
              <a:off x="5172632" y="4420072"/>
              <a:ext cx="39273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800">
                  <a:latin typeface="+mn-ea"/>
                </a:rPr>
                <a:t>3</a:t>
              </a:r>
              <a:endParaRPr lang="zh-CN" altLang="en-US"/>
            </a:p>
          </p:txBody>
        </p: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21E5BB03-007A-91A6-1674-30C77D415722}"/>
                </a:ext>
              </a:extLst>
            </p:cNvPr>
            <p:cNvSpPr txBox="1"/>
            <p:nvPr/>
          </p:nvSpPr>
          <p:spPr>
            <a:xfrm>
              <a:off x="5520483" y="4420072"/>
              <a:ext cx="39273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800">
                  <a:latin typeface="+mn-ea"/>
                </a:rPr>
                <a:t>4</a:t>
              </a:r>
              <a:endParaRPr lang="zh-CN" altLang="en-US"/>
            </a:p>
          </p:txBody>
        </p: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1045E2E6-EF67-2BDD-83E1-81B9962E6CDF}"/>
                </a:ext>
              </a:extLst>
            </p:cNvPr>
            <p:cNvSpPr txBox="1"/>
            <p:nvPr/>
          </p:nvSpPr>
          <p:spPr>
            <a:xfrm>
              <a:off x="5871333" y="4420072"/>
              <a:ext cx="39273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800">
                  <a:latin typeface="+mn-ea"/>
                </a:rPr>
                <a:t>5</a:t>
              </a:r>
              <a:endParaRPr lang="zh-CN" altLang="en-US"/>
            </a:p>
          </p:txBody>
        </p: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B27FD615-DDF7-0072-9ACB-C4BCBEADF01B}"/>
                </a:ext>
              </a:extLst>
            </p:cNvPr>
            <p:cNvSpPr txBox="1"/>
            <p:nvPr/>
          </p:nvSpPr>
          <p:spPr>
            <a:xfrm>
              <a:off x="6212219" y="4420072"/>
              <a:ext cx="39273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800">
                  <a:latin typeface="+mn-ea"/>
                </a:rPr>
                <a:t>6</a:t>
              </a:r>
              <a:endParaRPr lang="zh-CN" altLang="en-US"/>
            </a:p>
          </p:txBody>
        </p: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35DCBAAE-27F7-A30B-1FDF-3FAC33183C52}"/>
                </a:ext>
              </a:extLst>
            </p:cNvPr>
            <p:cNvSpPr txBox="1"/>
            <p:nvPr/>
          </p:nvSpPr>
          <p:spPr>
            <a:xfrm>
              <a:off x="6555021" y="4420072"/>
              <a:ext cx="39273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800">
                  <a:latin typeface="+mn-ea"/>
                </a:rPr>
                <a:t>7</a:t>
              </a:r>
              <a:endParaRPr lang="zh-CN" altLang="en-US"/>
            </a:p>
          </p:txBody>
        </p:sp>
        <p:sp>
          <p:nvSpPr>
            <p:cNvPr id="78" name="任意多边形: 形状 77">
              <a:extLst>
                <a:ext uri="{FF2B5EF4-FFF2-40B4-BE49-F238E27FC236}">
                  <a16:creationId xmlns:a16="http://schemas.microsoft.com/office/drawing/2014/main" id="{EA040546-50AE-26F0-1B02-4CF346935C46}"/>
                </a:ext>
              </a:extLst>
            </p:cNvPr>
            <p:cNvSpPr/>
            <p:nvPr/>
          </p:nvSpPr>
          <p:spPr>
            <a:xfrm>
              <a:off x="4338092" y="2574624"/>
              <a:ext cx="3002280" cy="1168400"/>
            </a:xfrm>
            <a:custGeom>
              <a:avLst/>
              <a:gdLst>
                <a:gd name="connsiteX0" fmla="*/ 0 w 3002280"/>
                <a:gd name="connsiteY0" fmla="*/ 0 h 1168400"/>
                <a:gd name="connsiteX1" fmla="*/ 960120 w 3002280"/>
                <a:gd name="connsiteY1" fmla="*/ 868680 h 1168400"/>
                <a:gd name="connsiteX2" fmla="*/ 2082800 w 3002280"/>
                <a:gd name="connsiteY2" fmla="*/ 568960 h 1168400"/>
                <a:gd name="connsiteX3" fmla="*/ 3002280 w 3002280"/>
                <a:gd name="connsiteY3" fmla="*/ 1168400 h 1168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02280" h="1168400">
                  <a:moveTo>
                    <a:pt x="0" y="0"/>
                  </a:moveTo>
                  <a:cubicBezTo>
                    <a:pt x="306493" y="386926"/>
                    <a:pt x="612987" y="773853"/>
                    <a:pt x="960120" y="868680"/>
                  </a:cubicBezTo>
                  <a:cubicBezTo>
                    <a:pt x="1307253" y="963507"/>
                    <a:pt x="1742440" y="519007"/>
                    <a:pt x="2082800" y="568960"/>
                  </a:cubicBezTo>
                  <a:cubicBezTo>
                    <a:pt x="2423160" y="618913"/>
                    <a:pt x="2712720" y="893656"/>
                    <a:pt x="3002280" y="1168400"/>
                  </a:cubicBezTo>
                </a:path>
              </a:pathLst>
            </a:cu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80" name="直接箭头连接符 79">
              <a:extLst>
                <a:ext uri="{FF2B5EF4-FFF2-40B4-BE49-F238E27FC236}">
                  <a16:creationId xmlns:a16="http://schemas.microsoft.com/office/drawing/2014/main" id="{C2C33182-6D39-761E-DC63-F124C03FA1A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02238" y="3522718"/>
              <a:ext cx="0" cy="897354"/>
            </a:xfrm>
            <a:prstGeom prst="straightConnector1">
              <a:avLst/>
            </a:prstGeom>
            <a:ln w="28575" cap="rnd">
              <a:solidFill>
                <a:schemeClr val="tx1"/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文本框 80">
              <a:extLst>
                <a:ext uri="{FF2B5EF4-FFF2-40B4-BE49-F238E27FC236}">
                  <a16:creationId xmlns:a16="http://schemas.microsoft.com/office/drawing/2014/main" id="{2AA2BDAA-14A0-266D-D467-A2F692589D8C}"/>
                </a:ext>
              </a:extLst>
            </p:cNvPr>
            <p:cNvSpPr txBox="1"/>
            <p:nvPr/>
          </p:nvSpPr>
          <p:spPr>
            <a:xfrm>
              <a:off x="6903955" y="4420072"/>
              <a:ext cx="39273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800">
                  <a:latin typeface="+mn-ea"/>
                </a:rPr>
                <a:t>8</a:t>
              </a:r>
              <a:endParaRPr lang="zh-CN" altLang="en-US"/>
            </a:p>
          </p:txBody>
        </p:sp>
        <p:cxnSp>
          <p:nvCxnSpPr>
            <p:cNvPr id="2" name="直接箭头连接符 1">
              <a:extLst>
                <a:ext uri="{FF2B5EF4-FFF2-40B4-BE49-F238E27FC236}">
                  <a16:creationId xmlns:a16="http://schemas.microsoft.com/office/drawing/2014/main" id="{CE26E289-EBCF-D5A0-AF90-E7A54027C7D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34133" y="2749122"/>
              <a:ext cx="347057" cy="192198"/>
            </a:xfrm>
            <a:prstGeom prst="straightConnector1">
              <a:avLst/>
            </a:prstGeom>
            <a:ln w="28575" cap="rnd">
              <a:solidFill>
                <a:srgbClr val="FF0000"/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箭头连接符 13">
              <a:extLst>
                <a:ext uri="{FF2B5EF4-FFF2-40B4-BE49-F238E27FC236}">
                  <a16:creationId xmlns:a16="http://schemas.microsoft.com/office/drawing/2014/main" id="{DCA8D836-795F-E037-F96F-1774C4ED04ED}"/>
                </a:ext>
              </a:extLst>
            </p:cNvPr>
            <p:cNvCxnSpPr>
              <a:cxnSpLocks/>
            </p:cNvCxnSpPr>
            <p:nvPr/>
          </p:nvCxnSpPr>
          <p:spPr>
            <a:xfrm>
              <a:off x="4683169" y="2749121"/>
              <a:ext cx="340264" cy="893463"/>
            </a:xfrm>
            <a:prstGeom prst="straightConnector1">
              <a:avLst/>
            </a:prstGeom>
            <a:ln w="28575" cap="rnd">
              <a:solidFill>
                <a:srgbClr val="FF0000"/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箭头连接符 25">
              <a:extLst>
                <a:ext uri="{FF2B5EF4-FFF2-40B4-BE49-F238E27FC236}">
                  <a16:creationId xmlns:a16="http://schemas.microsoft.com/office/drawing/2014/main" id="{D5549BF5-3241-EF48-B68E-C55F73E172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22493" y="3248745"/>
              <a:ext cx="342243" cy="393839"/>
            </a:xfrm>
            <a:prstGeom prst="straightConnector1">
              <a:avLst/>
            </a:prstGeom>
            <a:ln w="28575" cap="rnd">
              <a:solidFill>
                <a:srgbClr val="FF0000"/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箭头连接符 31">
              <a:extLst>
                <a:ext uri="{FF2B5EF4-FFF2-40B4-BE49-F238E27FC236}">
                  <a16:creationId xmlns:a16="http://schemas.microsoft.com/office/drawing/2014/main" id="{1E551309-A339-6CA0-AB02-7E127209983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73058" y="3111292"/>
              <a:ext cx="321185" cy="134781"/>
            </a:xfrm>
            <a:prstGeom prst="straightConnector1">
              <a:avLst/>
            </a:prstGeom>
            <a:ln w="28575" cap="rnd">
              <a:solidFill>
                <a:srgbClr val="FF0000"/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箭头连接符 41">
              <a:extLst>
                <a:ext uri="{FF2B5EF4-FFF2-40B4-BE49-F238E27FC236}">
                  <a16:creationId xmlns:a16="http://schemas.microsoft.com/office/drawing/2014/main" id="{C6EBE872-6E18-9C08-BA23-E7558210A6CA}"/>
                </a:ext>
              </a:extLst>
            </p:cNvPr>
            <p:cNvCxnSpPr>
              <a:cxnSpLocks/>
            </p:cNvCxnSpPr>
            <p:nvPr/>
          </p:nvCxnSpPr>
          <p:spPr>
            <a:xfrm>
              <a:off x="5694243" y="3111292"/>
              <a:ext cx="371539" cy="329738"/>
            </a:xfrm>
            <a:prstGeom prst="straightConnector1">
              <a:avLst/>
            </a:prstGeom>
            <a:ln w="28575" cap="rnd">
              <a:solidFill>
                <a:srgbClr val="FF0000"/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箭头连接符 44">
              <a:extLst>
                <a:ext uri="{FF2B5EF4-FFF2-40B4-BE49-F238E27FC236}">
                  <a16:creationId xmlns:a16="http://schemas.microsoft.com/office/drawing/2014/main" id="{76FEF351-E487-60C9-74E9-0EA2F45CFD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67699" y="3009513"/>
              <a:ext cx="323878" cy="431517"/>
            </a:xfrm>
            <a:prstGeom prst="straightConnector1">
              <a:avLst/>
            </a:prstGeom>
            <a:ln w="28575" cap="rnd">
              <a:solidFill>
                <a:srgbClr val="FF0000"/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箭头连接符 47">
              <a:extLst>
                <a:ext uri="{FF2B5EF4-FFF2-40B4-BE49-F238E27FC236}">
                  <a16:creationId xmlns:a16="http://schemas.microsoft.com/office/drawing/2014/main" id="{90EC65BC-5978-AE99-08A5-A10E81FD6EE7}"/>
                </a:ext>
              </a:extLst>
            </p:cNvPr>
            <p:cNvCxnSpPr>
              <a:cxnSpLocks/>
            </p:cNvCxnSpPr>
            <p:nvPr/>
          </p:nvCxnSpPr>
          <p:spPr>
            <a:xfrm>
              <a:off x="6390160" y="3009513"/>
              <a:ext cx="374094" cy="585946"/>
            </a:xfrm>
            <a:prstGeom prst="straightConnector1">
              <a:avLst/>
            </a:prstGeom>
            <a:ln w="28575" cap="rnd">
              <a:solidFill>
                <a:srgbClr val="FF0000"/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箭头连接符 50">
              <a:extLst>
                <a:ext uri="{FF2B5EF4-FFF2-40B4-BE49-F238E27FC236}">
                  <a16:creationId xmlns:a16="http://schemas.microsoft.com/office/drawing/2014/main" id="{E04F397C-8ECD-9BA0-93A8-C1C85E5D760B}"/>
                </a:ext>
              </a:extLst>
            </p:cNvPr>
            <p:cNvCxnSpPr>
              <a:cxnSpLocks/>
            </p:cNvCxnSpPr>
            <p:nvPr/>
          </p:nvCxnSpPr>
          <p:spPr>
            <a:xfrm>
              <a:off x="6764254" y="3595459"/>
              <a:ext cx="335639" cy="93180"/>
            </a:xfrm>
            <a:prstGeom prst="straightConnector1">
              <a:avLst/>
            </a:prstGeom>
            <a:ln w="28575" cap="rnd">
              <a:solidFill>
                <a:srgbClr val="FF0000"/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箭头连接符 54">
              <a:extLst>
                <a:ext uri="{FF2B5EF4-FFF2-40B4-BE49-F238E27FC236}">
                  <a16:creationId xmlns:a16="http://schemas.microsoft.com/office/drawing/2014/main" id="{D5A0A147-8BD1-9EA6-DB8E-0329F43B4A8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99893" y="3454312"/>
              <a:ext cx="221678" cy="234326"/>
            </a:xfrm>
            <a:prstGeom prst="straightConnector1">
              <a:avLst/>
            </a:prstGeom>
            <a:ln w="28575" cap="rnd">
              <a:solidFill>
                <a:srgbClr val="FF0000"/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文本框 60">
              <a:extLst>
                <a:ext uri="{FF2B5EF4-FFF2-40B4-BE49-F238E27FC236}">
                  <a16:creationId xmlns:a16="http://schemas.microsoft.com/office/drawing/2014/main" id="{92B85A66-4891-C4D3-F8D4-815E1CCBBA54}"/>
                </a:ext>
              </a:extLst>
            </p:cNvPr>
            <p:cNvSpPr txBox="1"/>
            <p:nvPr/>
          </p:nvSpPr>
          <p:spPr>
            <a:xfrm>
              <a:off x="3734586" y="2023607"/>
              <a:ext cx="66307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400">
                  <a:latin typeface="+mn-ea"/>
                </a:rPr>
                <a:t>误差</a:t>
              </a:r>
              <a:endParaRPr lang="zh-CN" altLang="en-US" sz="1400"/>
            </a:p>
          </p:txBody>
        </p:sp>
        <p:sp>
          <p:nvSpPr>
            <p:cNvPr id="62" name="文本框 61">
              <a:extLst>
                <a:ext uri="{FF2B5EF4-FFF2-40B4-BE49-F238E27FC236}">
                  <a16:creationId xmlns:a16="http://schemas.microsoft.com/office/drawing/2014/main" id="{B466F34A-667D-66BD-EBF0-D733197124C8}"/>
                </a:ext>
              </a:extLst>
            </p:cNvPr>
            <p:cNvSpPr txBox="1"/>
            <p:nvPr/>
          </p:nvSpPr>
          <p:spPr>
            <a:xfrm>
              <a:off x="6903955" y="4468823"/>
              <a:ext cx="134426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400">
                  <a:latin typeface="+mn-ea"/>
                </a:rPr>
                <a:t>调控次数</a:t>
              </a:r>
              <a:endParaRPr lang="zh-CN" altLang="en-US" sz="1400"/>
            </a:p>
          </p:txBody>
        </p:sp>
        <p:cxnSp>
          <p:nvCxnSpPr>
            <p:cNvPr id="63" name="直接箭头连接符 62">
              <a:extLst>
                <a:ext uri="{FF2B5EF4-FFF2-40B4-BE49-F238E27FC236}">
                  <a16:creationId xmlns:a16="http://schemas.microsoft.com/office/drawing/2014/main" id="{189BCA52-30A6-E73F-9BD9-778A3E4AAD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4254" y="3246073"/>
              <a:ext cx="845358" cy="15184"/>
            </a:xfrm>
            <a:prstGeom prst="straightConnector1">
              <a:avLst/>
            </a:prstGeom>
            <a:ln w="28575" cap="rnd">
              <a:solidFill>
                <a:srgbClr val="00B050"/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箭头连接符 68">
              <a:extLst>
                <a:ext uri="{FF2B5EF4-FFF2-40B4-BE49-F238E27FC236}">
                  <a16:creationId xmlns:a16="http://schemas.microsoft.com/office/drawing/2014/main" id="{EFC474CF-E8C1-B66B-793E-917784BB2C8B}"/>
                </a:ext>
              </a:extLst>
            </p:cNvPr>
            <p:cNvCxnSpPr>
              <a:cxnSpLocks/>
            </p:cNvCxnSpPr>
            <p:nvPr/>
          </p:nvCxnSpPr>
          <p:spPr>
            <a:xfrm>
              <a:off x="6777209" y="3595459"/>
              <a:ext cx="832403" cy="0"/>
            </a:xfrm>
            <a:prstGeom prst="straightConnector1">
              <a:avLst/>
            </a:prstGeom>
            <a:ln w="28575" cap="rnd">
              <a:solidFill>
                <a:srgbClr val="FF0000"/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文本框 71">
              <a:extLst>
                <a:ext uri="{FF2B5EF4-FFF2-40B4-BE49-F238E27FC236}">
                  <a16:creationId xmlns:a16="http://schemas.microsoft.com/office/drawing/2014/main" id="{91FED307-AAC4-2CB4-814B-96AF96A28A70}"/>
                </a:ext>
              </a:extLst>
            </p:cNvPr>
            <p:cNvSpPr txBox="1"/>
            <p:nvPr/>
          </p:nvSpPr>
          <p:spPr>
            <a:xfrm>
              <a:off x="6942234" y="2240241"/>
              <a:ext cx="134426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400">
                  <a:latin typeface="+mn-ea"/>
                </a:rPr>
                <a:t>对</a:t>
              </a:r>
              <a:r>
                <a:rPr lang="en-US" altLang="zh-CN" sz="1400">
                  <a:latin typeface="+mn-ea"/>
                </a:rPr>
                <a:t>P</a:t>
              </a:r>
              <a:r>
                <a:rPr lang="zh-CN" altLang="en-US" sz="1400">
                  <a:latin typeface="+mn-ea"/>
                </a:rPr>
                <a:t>项的影响</a:t>
              </a:r>
              <a:endParaRPr lang="zh-CN" altLang="en-US" sz="1400"/>
            </a:p>
          </p:txBody>
        </p:sp>
        <p:sp>
          <p:nvSpPr>
            <p:cNvPr id="79" name="椭圆 78">
              <a:extLst>
                <a:ext uri="{FF2B5EF4-FFF2-40B4-BE49-F238E27FC236}">
                  <a16:creationId xmlns:a16="http://schemas.microsoft.com/office/drawing/2014/main" id="{360015C6-03FF-D41C-A257-FEFB0DF89737}"/>
                </a:ext>
              </a:extLst>
            </p:cNvPr>
            <p:cNvSpPr/>
            <p:nvPr/>
          </p:nvSpPr>
          <p:spPr>
            <a:xfrm>
              <a:off x="4700228" y="3638162"/>
              <a:ext cx="2033241" cy="600553"/>
            </a:xfrm>
            <a:prstGeom prst="ellipse">
              <a:avLst/>
            </a:prstGeom>
            <a:noFill/>
            <a:ln w="28575"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" name="文本框 82">
              <a:extLst>
                <a:ext uri="{FF2B5EF4-FFF2-40B4-BE49-F238E27FC236}">
                  <a16:creationId xmlns:a16="http://schemas.microsoft.com/office/drawing/2014/main" id="{B0D82F5F-DEC2-8460-E4E2-2FDAF037DB03}"/>
                </a:ext>
              </a:extLst>
            </p:cNvPr>
            <p:cNvSpPr txBox="1"/>
            <p:nvPr/>
          </p:nvSpPr>
          <p:spPr>
            <a:xfrm>
              <a:off x="5992502" y="4907691"/>
              <a:ext cx="134426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400">
                  <a:latin typeface="+mn-ea"/>
                </a:rPr>
                <a:t>对</a:t>
              </a:r>
              <a:r>
                <a:rPr lang="en-US" altLang="zh-CN" sz="1400">
                  <a:latin typeface="+mn-ea"/>
                </a:rPr>
                <a:t>I</a:t>
              </a:r>
              <a:r>
                <a:rPr lang="zh-CN" altLang="en-US" sz="1400">
                  <a:latin typeface="+mn-ea"/>
                </a:rPr>
                <a:t>项的影响</a:t>
              </a:r>
              <a:endParaRPr lang="zh-CN" altLang="en-US" sz="1400"/>
            </a:p>
          </p:txBody>
        </p:sp>
        <p:cxnSp>
          <p:nvCxnSpPr>
            <p:cNvPr id="84" name="直接箭头连接符 83">
              <a:extLst>
                <a:ext uri="{FF2B5EF4-FFF2-40B4-BE49-F238E27FC236}">
                  <a16:creationId xmlns:a16="http://schemas.microsoft.com/office/drawing/2014/main" id="{99392FC3-C5A0-5EE9-94D8-1DAAC0DF14BA}"/>
                </a:ext>
              </a:extLst>
            </p:cNvPr>
            <p:cNvCxnSpPr>
              <a:cxnSpLocks/>
              <a:stCxn id="83" idx="0"/>
              <a:endCxn id="79" idx="5"/>
            </p:cNvCxnSpPr>
            <p:nvPr/>
          </p:nvCxnSpPr>
          <p:spPr>
            <a:xfrm flipH="1" flipV="1">
              <a:off x="6435708" y="4150766"/>
              <a:ext cx="228927" cy="756925"/>
            </a:xfrm>
            <a:prstGeom prst="straightConnector1">
              <a:avLst/>
            </a:prstGeom>
            <a:ln w="28575" cap="rnd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接箭头连接符 88">
              <a:extLst>
                <a:ext uri="{FF2B5EF4-FFF2-40B4-BE49-F238E27FC236}">
                  <a16:creationId xmlns:a16="http://schemas.microsoft.com/office/drawing/2014/main" id="{CA2B646F-20EA-F022-669A-DC6E36D2B83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53301" y="2758454"/>
              <a:ext cx="2194138" cy="1022981"/>
            </a:xfrm>
            <a:prstGeom prst="straightConnector1">
              <a:avLst/>
            </a:prstGeom>
            <a:ln w="28575" cap="rnd">
              <a:solidFill>
                <a:srgbClr val="00B050"/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接箭头连接符 95">
              <a:extLst>
                <a:ext uri="{FF2B5EF4-FFF2-40B4-BE49-F238E27FC236}">
                  <a16:creationId xmlns:a16="http://schemas.microsoft.com/office/drawing/2014/main" id="{D36570E3-65F3-3128-EB5E-CECD940F2F88}"/>
                </a:ext>
              </a:extLst>
            </p:cNvPr>
            <p:cNvCxnSpPr>
              <a:cxnSpLocks/>
            </p:cNvCxnSpPr>
            <p:nvPr/>
          </p:nvCxnSpPr>
          <p:spPr>
            <a:xfrm>
              <a:off x="5006219" y="2506679"/>
              <a:ext cx="1932746" cy="1704335"/>
            </a:xfrm>
            <a:prstGeom prst="straightConnector1">
              <a:avLst/>
            </a:prstGeom>
            <a:ln w="28575" cap="rnd">
              <a:solidFill>
                <a:srgbClr val="FF0000"/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文本框 106">
              <a:extLst>
                <a:ext uri="{FF2B5EF4-FFF2-40B4-BE49-F238E27FC236}">
                  <a16:creationId xmlns:a16="http://schemas.microsoft.com/office/drawing/2014/main" id="{F9B44D8B-2E59-B440-862B-ED228C813177}"/>
                </a:ext>
              </a:extLst>
            </p:cNvPr>
            <p:cNvSpPr txBox="1"/>
            <p:nvPr/>
          </p:nvSpPr>
          <p:spPr>
            <a:xfrm>
              <a:off x="5376607" y="2145045"/>
              <a:ext cx="134426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400">
                  <a:latin typeface="+mn-ea"/>
                </a:rPr>
                <a:t>对</a:t>
              </a:r>
              <a:r>
                <a:rPr lang="en-US" altLang="zh-CN" sz="1400">
                  <a:latin typeface="+mn-ea"/>
                </a:rPr>
                <a:t>D</a:t>
              </a:r>
              <a:r>
                <a:rPr lang="zh-CN" altLang="en-US" sz="1400">
                  <a:latin typeface="+mn-ea"/>
                </a:rPr>
                <a:t>项的影响</a:t>
              </a:r>
              <a:endParaRPr lang="zh-CN" altLang="en-US" sz="1400"/>
            </a:p>
          </p:txBody>
        </p:sp>
        <p:cxnSp>
          <p:nvCxnSpPr>
            <p:cNvPr id="110" name="直接箭头连接符 109">
              <a:extLst>
                <a:ext uri="{FF2B5EF4-FFF2-40B4-BE49-F238E27FC236}">
                  <a16:creationId xmlns:a16="http://schemas.microsoft.com/office/drawing/2014/main" id="{B649A837-CCFE-5B12-4EEA-F003A8B8DB52}"/>
                </a:ext>
              </a:extLst>
            </p:cNvPr>
            <p:cNvCxnSpPr>
              <a:cxnSpLocks/>
              <a:stCxn id="72" idx="2"/>
            </p:cNvCxnSpPr>
            <p:nvPr/>
          </p:nvCxnSpPr>
          <p:spPr>
            <a:xfrm flipH="1">
              <a:off x="7505201" y="2548018"/>
              <a:ext cx="109166" cy="651133"/>
            </a:xfrm>
            <a:prstGeom prst="straightConnector1">
              <a:avLst/>
            </a:prstGeom>
            <a:ln w="28575" cap="rnd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直接箭头连接符 112">
              <a:extLst>
                <a:ext uri="{FF2B5EF4-FFF2-40B4-BE49-F238E27FC236}">
                  <a16:creationId xmlns:a16="http://schemas.microsoft.com/office/drawing/2014/main" id="{3C0D48BF-1B60-EE56-B6CF-341195A0F5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74923" y="2452821"/>
              <a:ext cx="286908" cy="420283"/>
            </a:xfrm>
            <a:prstGeom prst="straightConnector1">
              <a:avLst/>
            </a:prstGeom>
            <a:ln w="28575" cap="rnd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8" name="组合 157">
            <a:extLst>
              <a:ext uri="{FF2B5EF4-FFF2-40B4-BE49-F238E27FC236}">
                <a16:creationId xmlns:a16="http://schemas.microsoft.com/office/drawing/2014/main" id="{8016D79B-D13C-09E3-0E7E-2D12E2D96F3D}"/>
              </a:ext>
            </a:extLst>
          </p:cNvPr>
          <p:cNvGrpSpPr/>
          <p:nvPr/>
        </p:nvGrpSpPr>
        <p:grpSpPr>
          <a:xfrm>
            <a:off x="5193844" y="2627972"/>
            <a:ext cx="6302155" cy="2442089"/>
            <a:chOff x="2350368" y="2692296"/>
            <a:chExt cx="9242469" cy="3581460"/>
          </a:xfrm>
        </p:grpSpPr>
        <p:sp>
          <p:nvSpPr>
            <p:cNvPr id="160" name="矩形 159">
              <a:extLst>
                <a:ext uri="{FF2B5EF4-FFF2-40B4-BE49-F238E27FC236}">
                  <a16:creationId xmlns:a16="http://schemas.microsoft.com/office/drawing/2014/main" id="{EDBCA13F-A993-2EB3-4927-905DC26E6160}"/>
                </a:ext>
              </a:extLst>
            </p:cNvPr>
            <p:cNvSpPr/>
            <p:nvPr/>
          </p:nvSpPr>
          <p:spPr>
            <a:xfrm>
              <a:off x="3834491" y="2692296"/>
              <a:ext cx="5420059" cy="2738076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sp>
          <p:nvSpPr>
            <p:cNvPr id="165" name="文本框 164">
              <a:extLst>
                <a:ext uri="{FF2B5EF4-FFF2-40B4-BE49-F238E27FC236}">
                  <a16:creationId xmlns:a16="http://schemas.microsoft.com/office/drawing/2014/main" id="{CB52486A-68C0-8994-922A-A1478593D403}"/>
                </a:ext>
              </a:extLst>
            </p:cNvPr>
            <p:cNvSpPr txBox="1"/>
            <p:nvPr/>
          </p:nvSpPr>
          <p:spPr>
            <a:xfrm>
              <a:off x="2392354" y="3614744"/>
              <a:ext cx="1475026" cy="45137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400">
                  <a:latin typeface="+mn-ea"/>
                </a:rPr>
                <a:t>目标值</a:t>
              </a:r>
              <a:endParaRPr lang="zh-CN" altLang="en-US" sz="1400"/>
            </a:p>
          </p:txBody>
        </p:sp>
        <p:sp>
          <p:nvSpPr>
            <p:cNvPr id="167" name="文本框 166">
              <a:extLst>
                <a:ext uri="{FF2B5EF4-FFF2-40B4-BE49-F238E27FC236}">
                  <a16:creationId xmlns:a16="http://schemas.microsoft.com/office/drawing/2014/main" id="{67CB5F62-B244-888E-453A-EF6F1DEE572B}"/>
                </a:ext>
              </a:extLst>
            </p:cNvPr>
            <p:cNvSpPr txBox="1"/>
            <p:nvPr/>
          </p:nvSpPr>
          <p:spPr>
            <a:xfrm>
              <a:off x="3125000" y="5531945"/>
              <a:ext cx="1578115" cy="45137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400">
                  <a:latin typeface="+mn-ea"/>
                </a:rPr>
                <a:t>实际值</a:t>
              </a:r>
              <a:endParaRPr lang="zh-CN" altLang="en-US" sz="1400"/>
            </a:p>
          </p:txBody>
        </p:sp>
        <p:sp>
          <p:nvSpPr>
            <p:cNvPr id="169" name="文本框 168">
              <a:extLst>
                <a:ext uri="{FF2B5EF4-FFF2-40B4-BE49-F238E27FC236}">
                  <a16:creationId xmlns:a16="http://schemas.microsoft.com/office/drawing/2014/main" id="{F7D778C5-ACFE-445B-2412-4D8B43215185}"/>
                </a:ext>
              </a:extLst>
            </p:cNvPr>
            <p:cNvSpPr txBox="1"/>
            <p:nvPr/>
          </p:nvSpPr>
          <p:spPr>
            <a:xfrm>
              <a:off x="3665563" y="2717461"/>
              <a:ext cx="1806269" cy="45137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/>
                <a:t>PID</a:t>
              </a:r>
              <a:r>
                <a:rPr lang="zh-CN" altLang="en-US" sz="1400"/>
                <a:t>控制器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0" name="矩形 169">
                  <a:extLst>
                    <a:ext uri="{FF2B5EF4-FFF2-40B4-BE49-F238E27FC236}">
                      <a16:creationId xmlns:a16="http://schemas.microsoft.com/office/drawing/2014/main" id="{3B1D4B8E-D417-2112-BDC8-4B2BF817FB3B}"/>
                    </a:ext>
                  </a:extLst>
                </p:cNvPr>
                <p:cNvSpPr/>
                <p:nvPr/>
              </p:nvSpPr>
              <p:spPr>
                <a:xfrm>
                  <a:off x="6724573" y="2851546"/>
                  <a:ext cx="905699" cy="684000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oMath>
                    </m:oMathPara>
                  </a14:m>
                  <a:endParaRPr lang="zh-CN" altLang="en-US" sz="140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70" name="矩形 169">
                  <a:extLst>
                    <a:ext uri="{FF2B5EF4-FFF2-40B4-BE49-F238E27FC236}">
                      <a16:creationId xmlns:a16="http://schemas.microsoft.com/office/drawing/2014/main" id="{3B1D4B8E-D417-2112-BDC8-4B2BF817FB3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24573" y="2851546"/>
                  <a:ext cx="905699" cy="68400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2857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1" name="矩形 170">
                  <a:extLst>
                    <a:ext uri="{FF2B5EF4-FFF2-40B4-BE49-F238E27FC236}">
                      <a16:creationId xmlns:a16="http://schemas.microsoft.com/office/drawing/2014/main" id="{D6BE7146-C39B-915C-D8EA-8BBC32BC71D9}"/>
                    </a:ext>
                  </a:extLst>
                </p:cNvPr>
                <p:cNvSpPr/>
                <p:nvPr/>
              </p:nvSpPr>
              <p:spPr>
                <a:xfrm>
                  <a:off x="6724573" y="3716493"/>
                  <a:ext cx="905700" cy="684000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oMath>
                    </m:oMathPara>
                  </a14:m>
                  <a:endParaRPr lang="zh-CN" altLang="en-US" sz="140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71" name="矩形 170">
                  <a:extLst>
                    <a:ext uri="{FF2B5EF4-FFF2-40B4-BE49-F238E27FC236}">
                      <a16:creationId xmlns:a16="http://schemas.microsoft.com/office/drawing/2014/main" id="{D6BE7146-C39B-915C-D8EA-8BBC32BC71D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24573" y="3716493"/>
                  <a:ext cx="905700" cy="68400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2857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2" name="矩形 171">
                  <a:extLst>
                    <a:ext uri="{FF2B5EF4-FFF2-40B4-BE49-F238E27FC236}">
                      <a16:creationId xmlns:a16="http://schemas.microsoft.com/office/drawing/2014/main" id="{D227B91B-C00A-A428-83D6-DD3014185E14}"/>
                    </a:ext>
                  </a:extLst>
                </p:cNvPr>
                <p:cNvSpPr/>
                <p:nvPr/>
              </p:nvSpPr>
              <p:spPr>
                <a:xfrm>
                  <a:off x="7408504" y="4581440"/>
                  <a:ext cx="905701" cy="684000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oMath>
                    </m:oMathPara>
                  </a14:m>
                  <a:endParaRPr lang="zh-CN" altLang="en-US" sz="140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72" name="矩形 171">
                  <a:extLst>
                    <a:ext uri="{FF2B5EF4-FFF2-40B4-BE49-F238E27FC236}">
                      <a16:creationId xmlns:a16="http://schemas.microsoft.com/office/drawing/2014/main" id="{D227B91B-C00A-A428-83D6-DD3014185E1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08504" y="4581440"/>
                  <a:ext cx="905701" cy="68400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2857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3" name="流程图: 汇总连接 172">
              <a:extLst>
                <a:ext uri="{FF2B5EF4-FFF2-40B4-BE49-F238E27FC236}">
                  <a16:creationId xmlns:a16="http://schemas.microsoft.com/office/drawing/2014/main" id="{6E0F51BB-DA7B-48FC-3767-30D46CE2ED52}"/>
                </a:ext>
              </a:extLst>
            </p:cNvPr>
            <p:cNvSpPr/>
            <p:nvPr/>
          </p:nvSpPr>
          <p:spPr>
            <a:xfrm>
              <a:off x="4190874" y="3875613"/>
              <a:ext cx="365760" cy="365760"/>
            </a:xfrm>
            <a:prstGeom prst="flowChartSummingJunction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sp>
          <p:nvSpPr>
            <p:cNvPr id="174" name="加号 173">
              <a:extLst>
                <a:ext uri="{FF2B5EF4-FFF2-40B4-BE49-F238E27FC236}">
                  <a16:creationId xmlns:a16="http://schemas.microsoft.com/office/drawing/2014/main" id="{5DD19E2A-00E7-3621-03EC-9CAF9EBB9726}"/>
                </a:ext>
              </a:extLst>
            </p:cNvPr>
            <p:cNvSpPr/>
            <p:nvPr/>
          </p:nvSpPr>
          <p:spPr>
            <a:xfrm>
              <a:off x="3953779" y="3838185"/>
              <a:ext cx="144001" cy="144000"/>
            </a:xfrm>
            <a:prstGeom prst="mathPlus">
              <a:avLst>
                <a:gd name="adj1" fmla="val 15187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sp>
          <p:nvSpPr>
            <p:cNvPr id="175" name="减号 174">
              <a:extLst>
                <a:ext uri="{FF2B5EF4-FFF2-40B4-BE49-F238E27FC236}">
                  <a16:creationId xmlns:a16="http://schemas.microsoft.com/office/drawing/2014/main" id="{6876A5E8-6D7F-9101-362A-8072D38E7023}"/>
                </a:ext>
              </a:extLst>
            </p:cNvPr>
            <p:cNvSpPr/>
            <p:nvPr/>
          </p:nvSpPr>
          <p:spPr>
            <a:xfrm>
              <a:off x="4136191" y="4352253"/>
              <a:ext cx="144001" cy="144000"/>
            </a:xfrm>
            <a:prstGeom prst="mathMinus">
              <a:avLst>
                <a:gd name="adj1" fmla="val 1651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sp>
          <p:nvSpPr>
            <p:cNvPr id="176" name="流程图: 汇总连接 175">
              <a:extLst>
                <a:ext uri="{FF2B5EF4-FFF2-40B4-BE49-F238E27FC236}">
                  <a16:creationId xmlns:a16="http://schemas.microsoft.com/office/drawing/2014/main" id="{9EF53890-B197-614F-58B5-5E380D798428}"/>
                </a:ext>
              </a:extLst>
            </p:cNvPr>
            <p:cNvSpPr/>
            <p:nvPr/>
          </p:nvSpPr>
          <p:spPr>
            <a:xfrm>
              <a:off x="8683182" y="3875613"/>
              <a:ext cx="365760" cy="365760"/>
            </a:xfrm>
            <a:prstGeom prst="flowChartSummingJunction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cxnSp>
          <p:nvCxnSpPr>
            <p:cNvPr id="177" name="直接箭头连接符 176">
              <a:extLst>
                <a:ext uri="{FF2B5EF4-FFF2-40B4-BE49-F238E27FC236}">
                  <a16:creationId xmlns:a16="http://schemas.microsoft.com/office/drawing/2014/main" id="{AF3E3B98-6BDF-E25D-AAA3-7812D3063064}"/>
                </a:ext>
              </a:extLst>
            </p:cNvPr>
            <p:cNvCxnSpPr>
              <a:cxnSpLocks/>
              <a:stCxn id="171" idx="3"/>
              <a:endCxn id="176" idx="2"/>
            </p:cNvCxnSpPr>
            <p:nvPr/>
          </p:nvCxnSpPr>
          <p:spPr>
            <a:xfrm>
              <a:off x="7630274" y="4058494"/>
              <a:ext cx="1052909" cy="0"/>
            </a:xfrm>
            <a:prstGeom prst="straightConnector1">
              <a:avLst/>
            </a:prstGeom>
            <a:ln w="28575" cap="rnd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直接箭头连接符 177">
              <a:extLst>
                <a:ext uri="{FF2B5EF4-FFF2-40B4-BE49-F238E27FC236}">
                  <a16:creationId xmlns:a16="http://schemas.microsoft.com/office/drawing/2014/main" id="{480BB943-A33A-4E13-3E09-DA956D23A255}"/>
                </a:ext>
              </a:extLst>
            </p:cNvPr>
            <p:cNvCxnSpPr>
              <a:cxnSpLocks/>
              <a:stCxn id="172" idx="3"/>
            </p:cNvCxnSpPr>
            <p:nvPr/>
          </p:nvCxnSpPr>
          <p:spPr>
            <a:xfrm flipV="1">
              <a:off x="8314205" y="4923439"/>
              <a:ext cx="551857" cy="1"/>
            </a:xfrm>
            <a:prstGeom prst="straightConnector1">
              <a:avLst/>
            </a:prstGeom>
            <a:ln w="28575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直接箭头连接符 195">
              <a:extLst>
                <a:ext uri="{FF2B5EF4-FFF2-40B4-BE49-F238E27FC236}">
                  <a16:creationId xmlns:a16="http://schemas.microsoft.com/office/drawing/2014/main" id="{0E45B1C0-EE90-D974-7241-DA134BF32E5F}"/>
                </a:ext>
              </a:extLst>
            </p:cNvPr>
            <p:cNvCxnSpPr>
              <a:cxnSpLocks/>
              <a:endCxn id="176" idx="4"/>
            </p:cNvCxnSpPr>
            <p:nvPr/>
          </p:nvCxnSpPr>
          <p:spPr>
            <a:xfrm flipV="1">
              <a:off x="8866062" y="4241373"/>
              <a:ext cx="0" cy="682066"/>
            </a:xfrm>
            <a:prstGeom prst="straightConnector1">
              <a:avLst/>
            </a:prstGeom>
            <a:ln w="28575" cap="rnd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直接箭头连接符 196">
              <a:extLst>
                <a:ext uri="{FF2B5EF4-FFF2-40B4-BE49-F238E27FC236}">
                  <a16:creationId xmlns:a16="http://schemas.microsoft.com/office/drawing/2014/main" id="{3494DCE9-E8E8-D6AB-3234-40C95EE456CF}"/>
                </a:ext>
              </a:extLst>
            </p:cNvPr>
            <p:cNvCxnSpPr>
              <a:cxnSpLocks/>
            </p:cNvCxnSpPr>
            <p:nvPr/>
          </p:nvCxnSpPr>
          <p:spPr>
            <a:xfrm>
              <a:off x="8869372" y="3198272"/>
              <a:ext cx="0" cy="682066"/>
            </a:xfrm>
            <a:prstGeom prst="straightConnector1">
              <a:avLst/>
            </a:prstGeom>
            <a:ln w="28575" cap="rnd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直接箭头连接符 197">
              <a:extLst>
                <a:ext uri="{FF2B5EF4-FFF2-40B4-BE49-F238E27FC236}">
                  <a16:creationId xmlns:a16="http://schemas.microsoft.com/office/drawing/2014/main" id="{5F3FD6CA-31B9-91D8-359C-46898119D4A2}"/>
                </a:ext>
              </a:extLst>
            </p:cNvPr>
            <p:cNvCxnSpPr>
              <a:cxnSpLocks/>
              <a:stCxn id="170" idx="3"/>
            </p:cNvCxnSpPr>
            <p:nvPr/>
          </p:nvCxnSpPr>
          <p:spPr>
            <a:xfrm>
              <a:off x="7630272" y="3193547"/>
              <a:ext cx="1235790" cy="0"/>
            </a:xfrm>
            <a:prstGeom prst="straightConnector1">
              <a:avLst/>
            </a:prstGeom>
            <a:ln w="28575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2" name="加号 201">
              <a:extLst>
                <a:ext uri="{FF2B5EF4-FFF2-40B4-BE49-F238E27FC236}">
                  <a16:creationId xmlns:a16="http://schemas.microsoft.com/office/drawing/2014/main" id="{5D89E88F-51D5-BAA5-B101-7ED565A677F5}"/>
                </a:ext>
              </a:extLst>
            </p:cNvPr>
            <p:cNvSpPr/>
            <p:nvPr/>
          </p:nvSpPr>
          <p:spPr>
            <a:xfrm>
              <a:off x="8943953" y="3615871"/>
              <a:ext cx="144001" cy="144000"/>
            </a:xfrm>
            <a:prstGeom prst="mathPlus">
              <a:avLst>
                <a:gd name="adj1" fmla="val 15187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sp>
          <p:nvSpPr>
            <p:cNvPr id="207" name="加号 206">
              <a:extLst>
                <a:ext uri="{FF2B5EF4-FFF2-40B4-BE49-F238E27FC236}">
                  <a16:creationId xmlns:a16="http://schemas.microsoft.com/office/drawing/2014/main" id="{31CA4177-15CD-DF01-31FE-CD4720F5D07B}"/>
                </a:ext>
              </a:extLst>
            </p:cNvPr>
            <p:cNvSpPr/>
            <p:nvPr/>
          </p:nvSpPr>
          <p:spPr>
            <a:xfrm>
              <a:off x="8943953" y="4360659"/>
              <a:ext cx="144001" cy="144000"/>
            </a:xfrm>
            <a:prstGeom prst="mathPlus">
              <a:avLst>
                <a:gd name="adj1" fmla="val 15187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sp>
          <p:nvSpPr>
            <p:cNvPr id="208" name="加号 207">
              <a:extLst>
                <a:ext uri="{FF2B5EF4-FFF2-40B4-BE49-F238E27FC236}">
                  <a16:creationId xmlns:a16="http://schemas.microsoft.com/office/drawing/2014/main" id="{980B7ECC-B8B4-5A7F-28DB-D418449E5A9B}"/>
                </a:ext>
              </a:extLst>
            </p:cNvPr>
            <p:cNvSpPr/>
            <p:nvPr/>
          </p:nvSpPr>
          <p:spPr>
            <a:xfrm>
              <a:off x="8399497" y="3867758"/>
              <a:ext cx="144001" cy="144000"/>
            </a:xfrm>
            <a:prstGeom prst="mathPlus">
              <a:avLst>
                <a:gd name="adj1" fmla="val 15187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cxnSp>
          <p:nvCxnSpPr>
            <p:cNvPr id="209" name="直接箭头连接符 208">
              <a:extLst>
                <a:ext uri="{FF2B5EF4-FFF2-40B4-BE49-F238E27FC236}">
                  <a16:creationId xmlns:a16="http://schemas.microsoft.com/office/drawing/2014/main" id="{99A53EE1-4C98-9ABE-24A5-A94210E48B2A}"/>
                </a:ext>
              </a:extLst>
            </p:cNvPr>
            <p:cNvCxnSpPr>
              <a:cxnSpLocks/>
              <a:stCxn id="176" idx="6"/>
              <a:endCxn id="218" idx="1"/>
            </p:cNvCxnSpPr>
            <p:nvPr/>
          </p:nvCxnSpPr>
          <p:spPr>
            <a:xfrm>
              <a:off x="9048942" y="4058493"/>
              <a:ext cx="1187058" cy="10363"/>
            </a:xfrm>
            <a:prstGeom prst="straightConnector1">
              <a:avLst/>
            </a:prstGeom>
            <a:ln w="28575" cap="rnd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直接箭头连接符 209">
              <a:extLst>
                <a:ext uri="{FF2B5EF4-FFF2-40B4-BE49-F238E27FC236}">
                  <a16:creationId xmlns:a16="http://schemas.microsoft.com/office/drawing/2014/main" id="{2E979F90-2A76-22CA-92A4-FF43D4EE44CD}"/>
                </a:ext>
              </a:extLst>
            </p:cNvPr>
            <p:cNvCxnSpPr>
              <a:cxnSpLocks/>
              <a:stCxn id="173" idx="6"/>
              <a:endCxn id="171" idx="1"/>
            </p:cNvCxnSpPr>
            <p:nvPr/>
          </p:nvCxnSpPr>
          <p:spPr>
            <a:xfrm>
              <a:off x="4556633" y="4058494"/>
              <a:ext cx="2167941" cy="0"/>
            </a:xfrm>
            <a:prstGeom prst="straightConnector1">
              <a:avLst/>
            </a:prstGeom>
            <a:ln w="28575" cap="rnd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直接箭头连接符 210">
              <a:extLst>
                <a:ext uri="{FF2B5EF4-FFF2-40B4-BE49-F238E27FC236}">
                  <a16:creationId xmlns:a16="http://schemas.microsoft.com/office/drawing/2014/main" id="{2FECD128-36D7-CB9E-64A4-A371BC145B78}"/>
                </a:ext>
              </a:extLst>
            </p:cNvPr>
            <p:cNvCxnSpPr>
              <a:cxnSpLocks/>
              <a:endCxn id="230" idx="1"/>
            </p:cNvCxnSpPr>
            <p:nvPr/>
          </p:nvCxnSpPr>
          <p:spPr>
            <a:xfrm>
              <a:off x="5533053" y="4923440"/>
              <a:ext cx="359759" cy="0"/>
            </a:xfrm>
            <a:prstGeom prst="straightConnector1">
              <a:avLst/>
            </a:prstGeom>
            <a:ln w="28575" cap="rnd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直接箭头连接符 212">
              <a:extLst>
                <a:ext uri="{FF2B5EF4-FFF2-40B4-BE49-F238E27FC236}">
                  <a16:creationId xmlns:a16="http://schemas.microsoft.com/office/drawing/2014/main" id="{DA63878C-09BF-E5B9-36C8-1CC766EAF221}"/>
                </a:ext>
              </a:extLst>
            </p:cNvPr>
            <p:cNvCxnSpPr>
              <a:cxnSpLocks/>
              <a:endCxn id="170" idx="1"/>
            </p:cNvCxnSpPr>
            <p:nvPr/>
          </p:nvCxnSpPr>
          <p:spPr>
            <a:xfrm>
              <a:off x="5524198" y="3193547"/>
              <a:ext cx="1200375" cy="0"/>
            </a:xfrm>
            <a:prstGeom prst="straightConnector1">
              <a:avLst/>
            </a:prstGeom>
            <a:ln w="28575" cap="rnd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直接箭头连接符 213">
              <a:extLst>
                <a:ext uri="{FF2B5EF4-FFF2-40B4-BE49-F238E27FC236}">
                  <a16:creationId xmlns:a16="http://schemas.microsoft.com/office/drawing/2014/main" id="{BD60D8F8-7300-E6B0-2FD5-BC17ECF06954}"/>
                </a:ext>
              </a:extLst>
            </p:cNvPr>
            <p:cNvCxnSpPr>
              <a:cxnSpLocks/>
            </p:cNvCxnSpPr>
            <p:nvPr/>
          </p:nvCxnSpPr>
          <p:spPr>
            <a:xfrm>
              <a:off x="5524198" y="3214273"/>
              <a:ext cx="0" cy="1709166"/>
            </a:xfrm>
            <a:prstGeom prst="straightConnector1">
              <a:avLst/>
            </a:prstGeom>
            <a:ln w="28575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5" name="文本框 214">
                  <a:extLst>
                    <a:ext uri="{FF2B5EF4-FFF2-40B4-BE49-F238E27FC236}">
                      <a16:creationId xmlns:a16="http://schemas.microsoft.com/office/drawing/2014/main" id="{78D1477B-4A70-CD6E-E0D1-AC3BE28CB512}"/>
                    </a:ext>
                  </a:extLst>
                </p:cNvPr>
                <p:cNvSpPr txBox="1"/>
                <p:nvPr/>
              </p:nvSpPr>
              <p:spPr>
                <a:xfrm>
                  <a:off x="4192243" y="4032849"/>
                  <a:ext cx="1607861" cy="45137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𝑒𝑟𝑟𝑜𝑟</m:t>
                        </m:r>
                        <m:d>
                          <m:dPr>
                            <m:ctrlPr>
                              <a:rPr lang="en-US" altLang="zh-CN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oMath>
                    </m:oMathPara>
                  </a14:m>
                  <a:endParaRPr lang="zh-CN" altLang="en-US" sz="1400"/>
                </a:p>
              </p:txBody>
            </p:sp>
          </mc:Choice>
          <mc:Fallback xmlns="">
            <p:sp>
              <p:nvSpPr>
                <p:cNvPr id="215" name="文本框 214">
                  <a:extLst>
                    <a:ext uri="{FF2B5EF4-FFF2-40B4-BE49-F238E27FC236}">
                      <a16:creationId xmlns:a16="http://schemas.microsoft.com/office/drawing/2014/main" id="{78D1477B-4A70-CD6E-E0D1-AC3BE28CB5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92243" y="4032849"/>
                  <a:ext cx="1607861" cy="45137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16" name="直接箭头连接符 215">
              <a:extLst>
                <a:ext uri="{FF2B5EF4-FFF2-40B4-BE49-F238E27FC236}">
                  <a16:creationId xmlns:a16="http://schemas.microsoft.com/office/drawing/2014/main" id="{F07B2930-9BDF-D961-2A4A-85EF9ED33525}"/>
                </a:ext>
              </a:extLst>
            </p:cNvPr>
            <p:cNvCxnSpPr>
              <a:cxnSpLocks/>
            </p:cNvCxnSpPr>
            <p:nvPr/>
          </p:nvCxnSpPr>
          <p:spPr>
            <a:xfrm>
              <a:off x="2777530" y="4058493"/>
              <a:ext cx="1413344" cy="0"/>
            </a:xfrm>
            <a:prstGeom prst="straightConnector1">
              <a:avLst/>
            </a:prstGeom>
            <a:ln w="28575" cap="rnd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直接箭头连接符 216">
              <a:extLst>
                <a:ext uri="{FF2B5EF4-FFF2-40B4-BE49-F238E27FC236}">
                  <a16:creationId xmlns:a16="http://schemas.microsoft.com/office/drawing/2014/main" id="{F6770CBF-0FAB-3A8F-6799-FF3CC85E8420}"/>
                </a:ext>
              </a:extLst>
            </p:cNvPr>
            <p:cNvCxnSpPr>
              <a:cxnSpLocks/>
              <a:endCxn id="173" idx="4"/>
            </p:cNvCxnSpPr>
            <p:nvPr/>
          </p:nvCxnSpPr>
          <p:spPr>
            <a:xfrm flipV="1">
              <a:off x="4373754" y="4241373"/>
              <a:ext cx="0" cy="1563853"/>
            </a:xfrm>
            <a:prstGeom prst="straightConnector1">
              <a:avLst/>
            </a:prstGeom>
            <a:ln w="28575" cap="rnd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8" name="矩形 217">
              <a:extLst>
                <a:ext uri="{FF2B5EF4-FFF2-40B4-BE49-F238E27FC236}">
                  <a16:creationId xmlns:a16="http://schemas.microsoft.com/office/drawing/2014/main" id="{79A5D3A6-7F38-7022-796B-BBF38D390981}"/>
                </a:ext>
              </a:extLst>
            </p:cNvPr>
            <p:cNvSpPr/>
            <p:nvPr/>
          </p:nvSpPr>
          <p:spPr>
            <a:xfrm>
              <a:off x="10235998" y="3798855"/>
              <a:ext cx="1260000" cy="539999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>
                <a:solidFill>
                  <a:schemeClr val="tx1"/>
                </a:solidFill>
              </a:endParaRPr>
            </a:p>
          </p:txBody>
        </p:sp>
        <p:cxnSp>
          <p:nvCxnSpPr>
            <p:cNvPr id="220" name="直接箭头连接符 219">
              <a:extLst>
                <a:ext uri="{FF2B5EF4-FFF2-40B4-BE49-F238E27FC236}">
                  <a16:creationId xmlns:a16="http://schemas.microsoft.com/office/drawing/2014/main" id="{03FD0ED5-E435-0F66-535D-02C487A1900D}"/>
                </a:ext>
              </a:extLst>
            </p:cNvPr>
            <p:cNvCxnSpPr>
              <a:cxnSpLocks/>
            </p:cNvCxnSpPr>
            <p:nvPr/>
          </p:nvCxnSpPr>
          <p:spPr>
            <a:xfrm>
              <a:off x="4373754" y="5805226"/>
              <a:ext cx="6492246" cy="0"/>
            </a:xfrm>
            <a:prstGeom prst="straightConnector1">
              <a:avLst/>
            </a:prstGeom>
            <a:ln w="28575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直接箭头连接符 220">
              <a:extLst>
                <a:ext uri="{FF2B5EF4-FFF2-40B4-BE49-F238E27FC236}">
                  <a16:creationId xmlns:a16="http://schemas.microsoft.com/office/drawing/2014/main" id="{A9C5C466-B939-F4E0-B6AE-97EC38288729}"/>
                </a:ext>
              </a:extLst>
            </p:cNvPr>
            <p:cNvCxnSpPr>
              <a:cxnSpLocks/>
              <a:endCxn id="218" idx="2"/>
            </p:cNvCxnSpPr>
            <p:nvPr/>
          </p:nvCxnSpPr>
          <p:spPr>
            <a:xfrm flipV="1">
              <a:off x="10866000" y="4338856"/>
              <a:ext cx="0" cy="1466369"/>
            </a:xfrm>
            <a:prstGeom prst="straightConnector1">
              <a:avLst/>
            </a:prstGeom>
            <a:ln w="28575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2" name="文本框 221">
                  <a:extLst>
                    <a:ext uri="{FF2B5EF4-FFF2-40B4-BE49-F238E27FC236}">
                      <a16:creationId xmlns:a16="http://schemas.microsoft.com/office/drawing/2014/main" id="{B141C8DF-4D62-F38B-5C99-ED51C21B9CCC}"/>
                    </a:ext>
                  </a:extLst>
                </p:cNvPr>
                <p:cNvSpPr txBox="1"/>
                <p:nvPr/>
              </p:nvSpPr>
              <p:spPr>
                <a:xfrm>
                  <a:off x="2350368" y="4011759"/>
                  <a:ext cx="1710404" cy="45137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𝑡𝑎𝑟𝑔𝑒𝑡</m:t>
                        </m:r>
                        <m:d>
                          <m:dPr>
                            <m:ctrlP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oMath>
                    </m:oMathPara>
                  </a14:m>
                  <a:endParaRPr lang="zh-CN" altLang="en-US" sz="1400"/>
                </a:p>
              </p:txBody>
            </p:sp>
          </mc:Choice>
          <mc:Fallback xmlns="">
            <p:sp>
              <p:nvSpPr>
                <p:cNvPr id="222" name="文本框 221">
                  <a:extLst>
                    <a:ext uri="{FF2B5EF4-FFF2-40B4-BE49-F238E27FC236}">
                      <a16:creationId xmlns:a16="http://schemas.microsoft.com/office/drawing/2014/main" id="{B141C8DF-4D62-F38B-5C99-ED51C21B9CC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50368" y="4011759"/>
                  <a:ext cx="1710404" cy="451372"/>
                </a:xfrm>
                <a:prstGeom prst="rect">
                  <a:avLst/>
                </a:prstGeom>
                <a:blipFill>
                  <a:blip r:embed="rId7"/>
                  <a:stretch>
                    <a:fillRect b="-6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4" name="文本框 223">
                  <a:extLst>
                    <a:ext uri="{FF2B5EF4-FFF2-40B4-BE49-F238E27FC236}">
                      <a16:creationId xmlns:a16="http://schemas.microsoft.com/office/drawing/2014/main" id="{DD008BE7-BB56-48C8-0176-116A4DE09EE6}"/>
                    </a:ext>
                  </a:extLst>
                </p:cNvPr>
                <p:cNvSpPr txBox="1"/>
                <p:nvPr/>
              </p:nvSpPr>
              <p:spPr>
                <a:xfrm>
                  <a:off x="3248109" y="5822384"/>
                  <a:ext cx="1423277" cy="45137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𝑎𝑐𝑡𝑢𝑎𝑙</m:t>
                        </m:r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sz="1400"/>
                </a:p>
              </p:txBody>
            </p:sp>
          </mc:Choice>
          <mc:Fallback xmlns="">
            <p:sp>
              <p:nvSpPr>
                <p:cNvPr id="224" name="文本框 223">
                  <a:extLst>
                    <a:ext uri="{FF2B5EF4-FFF2-40B4-BE49-F238E27FC236}">
                      <a16:creationId xmlns:a16="http://schemas.microsoft.com/office/drawing/2014/main" id="{DD008BE7-BB56-48C8-0176-116A4DE09EE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48109" y="5822384"/>
                  <a:ext cx="1423277" cy="451372"/>
                </a:xfrm>
                <a:prstGeom prst="rect">
                  <a:avLst/>
                </a:prstGeom>
                <a:blipFill>
                  <a:blip r:embed="rId8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5" name="文本框 224">
              <a:extLst>
                <a:ext uri="{FF2B5EF4-FFF2-40B4-BE49-F238E27FC236}">
                  <a16:creationId xmlns:a16="http://schemas.microsoft.com/office/drawing/2014/main" id="{3ECA57D3-5085-3D6F-1A4A-8563280829A0}"/>
                </a:ext>
              </a:extLst>
            </p:cNvPr>
            <p:cNvSpPr txBox="1"/>
            <p:nvPr/>
          </p:nvSpPr>
          <p:spPr>
            <a:xfrm>
              <a:off x="9004741" y="3581164"/>
              <a:ext cx="1453675" cy="45137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400">
                  <a:latin typeface="+mn-ea"/>
                </a:rPr>
                <a:t>输出值</a:t>
              </a:r>
              <a:endParaRPr lang="zh-CN" altLang="en-US" sz="14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6" name="文本框 225">
                  <a:extLst>
                    <a:ext uri="{FF2B5EF4-FFF2-40B4-BE49-F238E27FC236}">
                      <a16:creationId xmlns:a16="http://schemas.microsoft.com/office/drawing/2014/main" id="{B4B72CCD-609B-F7CC-028C-3C5CA2DB1290}"/>
                    </a:ext>
                  </a:extLst>
                </p:cNvPr>
                <p:cNvSpPr txBox="1"/>
                <p:nvPr/>
              </p:nvSpPr>
              <p:spPr>
                <a:xfrm>
                  <a:off x="9184935" y="4059444"/>
                  <a:ext cx="1093284" cy="45137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𝑜𝑢𝑡</m:t>
                        </m:r>
                        <m:d>
                          <m:dPr>
                            <m:ctrlP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oMath>
                    </m:oMathPara>
                  </a14:m>
                  <a:endParaRPr lang="zh-CN" altLang="en-US" sz="1400"/>
                </a:p>
              </p:txBody>
            </p:sp>
          </mc:Choice>
          <mc:Fallback xmlns="">
            <p:sp>
              <p:nvSpPr>
                <p:cNvPr id="226" name="文本框 225">
                  <a:extLst>
                    <a:ext uri="{FF2B5EF4-FFF2-40B4-BE49-F238E27FC236}">
                      <a16:creationId xmlns:a16="http://schemas.microsoft.com/office/drawing/2014/main" id="{B4B72CCD-609B-F7CC-028C-3C5CA2DB129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84935" y="4059444"/>
                  <a:ext cx="1093284" cy="45137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7" name="文本框 226">
              <a:extLst>
                <a:ext uri="{FF2B5EF4-FFF2-40B4-BE49-F238E27FC236}">
                  <a16:creationId xmlns:a16="http://schemas.microsoft.com/office/drawing/2014/main" id="{CE85854D-F23D-4C8A-88A2-AAACB55EA124}"/>
                </a:ext>
              </a:extLst>
            </p:cNvPr>
            <p:cNvSpPr txBox="1"/>
            <p:nvPr/>
          </p:nvSpPr>
          <p:spPr>
            <a:xfrm>
              <a:off x="4516673" y="3614744"/>
              <a:ext cx="973609" cy="45137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400"/>
                <a:t>误差</a:t>
              </a:r>
            </a:p>
          </p:txBody>
        </p:sp>
        <p:sp>
          <p:nvSpPr>
            <p:cNvPr id="230" name="矩形 229">
              <a:extLst>
                <a:ext uri="{FF2B5EF4-FFF2-40B4-BE49-F238E27FC236}">
                  <a16:creationId xmlns:a16="http://schemas.microsoft.com/office/drawing/2014/main" id="{0B0ADF60-7211-94E9-3BB2-278D488F458C}"/>
                </a:ext>
              </a:extLst>
            </p:cNvPr>
            <p:cNvSpPr/>
            <p:nvPr/>
          </p:nvSpPr>
          <p:spPr>
            <a:xfrm>
              <a:off x="5892812" y="4581440"/>
              <a:ext cx="1119671" cy="68400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>
                  <a:solidFill>
                    <a:schemeClr val="tx1"/>
                  </a:solidFill>
                </a:rPr>
                <a:t>滤波器</a:t>
              </a:r>
            </a:p>
          </p:txBody>
        </p:sp>
        <p:cxnSp>
          <p:nvCxnSpPr>
            <p:cNvPr id="231" name="直接箭头连接符 230">
              <a:extLst>
                <a:ext uri="{FF2B5EF4-FFF2-40B4-BE49-F238E27FC236}">
                  <a16:creationId xmlns:a16="http://schemas.microsoft.com/office/drawing/2014/main" id="{B705D7B5-7C8D-5532-9275-8F955FDCE2B2}"/>
                </a:ext>
              </a:extLst>
            </p:cNvPr>
            <p:cNvCxnSpPr>
              <a:cxnSpLocks/>
              <a:stCxn id="230" idx="3"/>
            </p:cNvCxnSpPr>
            <p:nvPr/>
          </p:nvCxnSpPr>
          <p:spPr>
            <a:xfrm>
              <a:off x="7012483" y="4923440"/>
              <a:ext cx="396130" cy="0"/>
            </a:xfrm>
            <a:prstGeom prst="straightConnector1">
              <a:avLst/>
            </a:prstGeom>
            <a:ln w="28575" cap="rnd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8" name="文本框 237">
              <a:extLst>
                <a:ext uri="{FF2B5EF4-FFF2-40B4-BE49-F238E27FC236}">
                  <a16:creationId xmlns:a16="http://schemas.microsoft.com/office/drawing/2014/main" id="{FFC203C0-9CEB-49DB-D181-A21C079B094D}"/>
                </a:ext>
              </a:extLst>
            </p:cNvPr>
            <p:cNvSpPr txBox="1"/>
            <p:nvPr/>
          </p:nvSpPr>
          <p:spPr>
            <a:xfrm>
              <a:off x="10139162" y="3817631"/>
              <a:ext cx="1453675" cy="45137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400"/>
                <a:t>被控对象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046853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1354737" y="475762"/>
            <a:ext cx="87265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/>
              <a:t>不完全微分程序实现</a:t>
            </a: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9FEF5B06-665C-F2BA-0EFD-4FA45937C44E}"/>
              </a:ext>
            </a:extLst>
          </p:cNvPr>
          <p:cNvGrpSpPr/>
          <p:nvPr/>
        </p:nvGrpSpPr>
        <p:grpSpPr>
          <a:xfrm>
            <a:off x="695999" y="467372"/>
            <a:ext cx="10800002" cy="540000"/>
            <a:chOff x="664415" y="326304"/>
            <a:chExt cx="10800002" cy="540000"/>
          </a:xfrm>
        </p:grpSpPr>
        <p:sp>
          <p:nvSpPr>
            <p:cNvPr id="4" name="圆角矩形 3"/>
            <p:cNvSpPr/>
            <p:nvPr/>
          </p:nvSpPr>
          <p:spPr>
            <a:xfrm>
              <a:off x="664415" y="362305"/>
              <a:ext cx="540000" cy="468000"/>
            </a:xfrm>
            <a:prstGeom prst="roundRect">
              <a:avLst>
                <a:gd name="adj" fmla="val 22610"/>
              </a:avLst>
            </a:prstGeom>
            <a:solidFill>
              <a:schemeClr val="accent5">
                <a:lumMod val="7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noFill/>
              </a:endParaRPr>
            </a:p>
          </p:txBody>
        </p:sp>
        <p:cxnSp>
          <p:nvCxnSpPr>
            <p:cNvPr id="6" name="直接连接符 5"/>
            <p:cNvCxnSpPr/>
            <p:nvPr/>
          </p:nvCxnSpPr>
          <p:spPr>
            <a:xfrm>
              <a:off x="664417" y="843267"/>
              <a:ext cx="10800000" cy="0"/>
            </a:xfrm>
            <a:prstGeom prst="line">
              <a:avLst/>
            </a:prstGeom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矩形 9"/>
            <p:cNvSpPr/>
            <p:nvPr/>
          </p:nvSpPr>
          <p:spPr>
            <a:xfrm>
              <a:off x="664416" y="662291"/>
              <a:ext cx="540000" cy="180975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Freeform 388"/>
            <p:cNvSpPr>
              <a:spLocks/>
            </p:cNvSpPr>
            <p:nvPr/>
          </p:nvSpPr>
          <p:spPr bwMode="auto">
            <a:xfrm>
              <a:off x="783154" y="475854"/>
              <a:ext cx="302522" cy="252000"/>
            </a:xfrm>
            <a:custGeom>
              <a:avLst/>
              <a:gdLst>
                <a:gd name="T0" fmla="*/ 90 w 111"/>
                <a:gd name="T1" fmla="*/ 55 h 106"/>
                <a:gd name="T2" fmla="*/ 111 w 111"/>
                <a:gd name="T3" fmla="*/ 55 h 106"/>
                <a:gd name="T4" fmla="*/ 55 w 111"/>
                <a:gd name="T5" fmla="*/ 0 h 106"/>
                <a:gd name="T6" fmla="*/ 0 w 111"/>
                <a:gd name="T7" fmla="*/ 55 h 106"/>
                <a:gd name="T8" fmla="*/ 20 w 111"/>
                <a:gd name="T9" fmla="*/ 55 h 106"/>
                <a:gd name="T10" fmla="*/ 20 w 111"/>
                <a:gd name="T11" fmla="*/ 106 h 106"/>
                <a:gd name="T12" fmla="*/ 45 w 111"/>
                <a:gd name="T13" fmla="*/ 106 h 106"/>
                <a:gd name="T14" fmla="*/ 45 w 111"/>
                <a:gd name="T15" fmla="*/ 75 h 106"/>
                <a:gd name="T16" fmla="*/ 66 w 111"/>
                <a:gd name="T17" fmla="*/ 75 h 106"/>
                <a:gd name="T18" fmla="*/ 66 w 111"/>
                <a:gd name="T19" fmla="*/ 106 h 106"/>
                <a:gd name="T20" fmla="*/ 90 w 111"/>
                <a:gd name="T21" fmla="*/ 106 h 106"/>
                <a:gd name="T22" fmla="*/ 90 w 111"/>
                <a:gd name="T23" fmla="*/ 55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1" h="106">
                  <a:moveTo>
                    <a:pt x="90" y="55"/>
                  </a:moveTo>
                  <a:lnTo>
                    <a:pt x="111" y="55"/>
                  </a:lnTo>
                  <a:lnTo>
                    <a:pt x="55" y="0"/>
                  </a:lnTo>
                  <a:lnTo>
                    <a:pt x="0" y="55"/>
                  </a:lnTo>
                  <a:lnTo>
                    <a:pt x="20" y="55"/>
                  </a:lnTo>
                  <a:lnTo>
                    <a:pt x="20" y="106"/>
                  </a:lnTo>
                  <a:lnTo>
                    <a:pt x="45" y="106"/>
                  </a:lnTo>
                  <a:lnTo>
                    <a:pt x="45" y="75"/>
                  </a:lnTo>
                  <a:lnTo>
                    <a:pt x="66" y="75"/>
                  </a:lnTo>
                  <a:lnTo>
                    <a:pt x="66" y="106"/>
                  </a:lnTo>
                  <a:lnTo>
                    <a:pt x="90" y="106"/>
                  </a:lnTo>
                  <a:lnTo>
                    <a:pt x="90" y="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4CAC7A80-C0BE-38B5-F171-D32D1BA2D7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68418" y="326304"/>
              <a:ext cx="1295999" cy="540000"/>
            </a:xfrm>
            <a:prstGeom prst="rect">
              <a:avLst/>
            </a:prstGeom>
          </p:spPr>
        </p:pic>
      </p:grpSp>
      <p:sp>
        <p:nvSpPr>
          <p:cNvPr id="9" name="文本框 8">
            <a:extLst>
              <a:ext uri="{FF2B5EF4-FFF2-40B4-BE49-F238E27FC236}">
                <a16:creationId xmlns:a16="http://schemas.microsoft.com/office/drawing/2014/main" id="{42864DEA-B863-7ECA-0F40-53E2F448C085}"/>
              </a:ext>
            </a:extLst>
          </p:cNvPr>
          <p:cNvSpPr txBox="1"/>
          <p:nvPr/>
        </p:nvSpPr>
        <p:spPr>
          <a:xfrm>
            <a:off x="3533028" y="5426076"/>
            <a:ext cx="51259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>
                <a:latin typeface="+mn-ea"/>
              </a:rPr>
              <a:t>（另外定义变量</a:t>
            </a:r>
            <a:r>
              <a:rPr lang="en-US" altLang="zh-CN">
                <a:latin typeface="+mn-ea"/>
              </a:rPr>
              <a:t>DifOut</a:t>
            </a:r>
            <a:r>
              <a:rPr lang="zh-CN" altLang="en-US">
                <a:latin typeface="+mn-ea"/>
              </a:rPr>
              <a:t>，</a:t>
            </a:r>
            <a:r>
              <a:rPr lang="en-US" altLang="zh-CN">
                <a:latin typeface="+mn-ea"/>
              </a:rPr>
              <a:t>α</a:t>
            </a:r>
            <a:r>
              <a:rPr lang="zh-CN" altLang="en-US">
                <a:latin typeface="+mn-ea"/>
              </a:rPr>
              <a:t>设置滤波强度）</a:t>
            </a:r>
            <a:endParaRPr lang="en-US" altLang="zh-CN">
              <a:latin typeface="+mn-ea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A20167FE-5ECB-744C-6539-1815AE70F2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8415" y="1546239"/>
            <a:ext cx="6355168" cy="3765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8408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/>
              <p:cNvSpPr txBox="1"/>
              <p:nvPr/>
            </p:nvSpPr>
            <p:spPr>
              <a:xfrm>
                <a:off x="696000" y="1219541"/>
                <a:ext cx="10800000" cy="39220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2400">
                    <a:latin typeface="+mn-ea"/>
                  </a:rPr>
                  <a:t>要解决的问题：对于一些启动需要一定力度的执行器，若输出值较小，执行器可能完全无动作，这可能会引起调控误差，同时会降低系统响应速度</a:t>
                </a:r>
                <a:endParaRPr lang="en-US" altLang="zh-CN" sz="2400">
                  <a:latin typeface="+mn-ea"/>
                </a:endParaRPr>
              </a:p>
              <a:p>
                <a:pPr marL="342900" indent="-34290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2400">
                    <a:latin typeface="+mn-ea"/>
                  </a:rPr>
                  <a:t>输出偏移实现思路：若输出值为</a:t>
                </a:r>
                <a:r>
                  <a:rPr lang="en-US" altLang="zh-CN" sz="2400">
                    <a:latin typeface="+mn-ea"/>
                  </a:rPr>
                  <a:t>0</a:t>
                </a:r>
                <a:r>
                  <a:rPr lang="zh-CN" altLang="en-US" sz="2400">
                    <a:latin typeface="+mn-ea"/>
                  </a:rPr>
                  <a:t>，则正常输出</a:t>
                </a:r>
                <a:r>
                  <a:rPr lang="en-US" altLang="zh-CN" sz="2400">
                    <a:latin typeface="+mn-ea"/>
                  </a:rPr>
                  <a:t>0</a:t>
                </a:r>
                <a:r>
                  <a:rPr lang="zh-CN" altLang="en-US" sz="2400">
                    <a:latin typeface="+mn-ea"/>
                  </a:rPr>
                  <a:t>，不进行调控；若输出值非</a:t>
                </a:r>
                <a:r>
                  <a:rPr lang="en-US" altLang="zh-CN" sz="2400">
                    <a:latin typeface="+mn-ea"/>
                  </a:rPr>
                  <a:t>0</a:t>
                </a:r>
                <a:r>
                  <a:rPr lang="zh-CN" altLang="en-US" sz="2400">
                    <a:latin typeface="+mn-ea"/>
                  </a:rPr>
                  <a:t>，则给输出值加一个固定偏移，跳过执行器无动作的阶段</a:t>
                </a:r>
                <a:endParaRPr lang="en-US" altLang="zh-CN" sz="2400">
                  <a:latin typeface="+mn-ea"/>
                </a:endParaRPr>
              </a:p>
              <a:p>
                <a:pPr marL="342900" indent="-34290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2400">
                    <a:latin typeface="+mn-ea"/>
                  </a:rPr>
                  <a:t>输出偏移的</a:t>
                </a:r>
                <a:r>
                  <a:rPr lang="en-US" altLang="zh-CN" sz="2400">
                    <a:latin typeface="+mn-ea"/>
                  </a:rPr>
                  <a:t>PID</a:t>
                </a:r>
                <a:r>
                  <a:rPr lang="zh-CN" altLang="en-US" sz="2400">
                    <a:latin typeface="+mn-ea"/>
                  </a:rPr>
                  <a:t>输出值：</a:t>
                </a:r>
                <a:endParaRPr lang="en-US" altLang="zh-CN" sz="2400">
                  <a:latin typeface="+mn-ea"/>
                </a:endParaRPr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𝑜𝑢𝑡</m:t>
                      </m:r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                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0      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            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  (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𝑜𝑢𝑡</m:t>
                              </m:r>
                              <m:d>
                                <m:d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) </m:t>
                              </m:r>
                            </m:e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𝑜𝑢𝑡</m:t>
                              </m:r>
                              <m:d>
                                <m:d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𝑜𝑓𝑓𝑠𝑒𝑡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     (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𝑜𝑢𝑡</m:t>
                              </m:r>
                              <m:d>
                                <m:d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0)</m:t>
                              </m:r>
                            </m:e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𝑜𝑢𝑡</m:t>
                              </m:r>
                              <m:d>
                                <m:d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𝑜𝑓𝑓𝑠𝑒𝑡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     (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𝑜𝑢𝑡</m:t>
                              </m:r>
                              <m:d>
                                <m:d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0)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altLang="zh-CN" sz="2400">
                  <a:latin typeface="+mn-ea"/>
                </a:endParaRPr>
              </a:p>
            </p:txBody>
          </p:sp>
        </mc:Choice>
        <mc:Fallback xmlns="">
          <p:sp>
            <p:nvSpPr>
              <p:cNvPr id="17" name="文本框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000" y="1219541"/>
                <a:ext cx="10800000" cy="3922099"/>
              </a:xfrm>
              <a:prstGeom prst="rect">
                <a:avLst/>
              </a:prstGeom>
              <a:blipFill>
                <a:blip r:embed="rId2"/>
                <a:stretch>
                  <a:fillRect l="-734" t="-1089" r="-33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文本框 12"/>
          <p:cNvSpPr txBox="1"/>
          <p:nvPr/>
        </p:nvSpPr>
        <p:spPr>
          <a:xfrm>
            <a:off x="1354737" y="475762"/>
            <a:ext cx="87265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/>
              <a:t>输出偏移</a:t>
            </a: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9FEF5B06-665C-F2BA-0EFD-4FA45937C44E}"/>
              </a:ext>
            </a:extLst>
          </p:cNvPr>
          <p:cNvGrpSpPr/>
          <p:nvPr/>
        </p:nvGrpSpPr>
        <p:grpSpPr>
          <a:xfrm>
            <a:off x="695999" y="467372"/>
            <a:ext cx="10800002" cy="540000"/>
            <a:chOff x="664415" y="326304"/>
            <a:chExt cx="10800002" cy="540000"/>
          </a:xfrm>
        </p:grpSpPr>
        <p:sp>
          <p:nvSpPr>
            <p:cNvPr id="4" name="圆角矩形 3"/>
            <p:cNvSpPr/>
            <p:nvPr/>
          </p:nvSpPr>
          <p:spPr>
            <a:xfrm>
              <a:off x="664415" y="362305"/>
              <a:ext cx="540000" cy="468000"/>
            </a:xfrm>
            <a:prstGeom prst="roundRect">
              <a:avLst>
                <a:gd name="adj" fmla="val 22610"/>
              </a:avLst>
            </a:prstGeom>
            <a:solidFill>
              <a:schemeClr val="accent5">
                <a:lumMod val="7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noFill/>
              </a:endParaRPr>
            </a:p>
          </p:txBody>
        </p:sp>
        <p:cxnSp>
          <p:nvCxnSpPr>
            <p:cNvPr id="6" name="直接连接符 5"/>
            <p:cNvCxnSpPr/>
            <p:nvPr/>
          </p:nvCxnSpPr>
          <p:spPr>
            <a:xfrm>
              <a:off x="664417" y="843267"/>
              <a:ext cx="10800000" cy="0"/>
            </a:xfrm>
            <a:prstGeom prst="line">
              <a:avLst/>
            </a:prstGeom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矩形 9"/>
            <p:cNvSpPr/>
            <p:nvPr/>
          </p:nvSpPr>
          <p:spPr>
            <a:xfrm>
              <a:off x="664416" y="662291"/>
              <a:ext cx="540000" cy="180975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Freeform 388"/>
            <p:cNvSpPr>
              <a:spLocks/>
            </p:cNvSpPr>
            <p:nvPr/>
          </p:nvSpPr>
          <p:spPr bwMode="auto">
            <a:xfrm>
              <a:off x="783154" y="475854"/>
              <a:ext cx="302522" cy="252000"/>
            </a:xfrm>
            <a:custGeom>
              <a:avLst/>
              <a:gdLst>
                <a:gd name="T0" fmla="*/ 90 w 111"/>
                <a:gd name="T1" fmla="*/ 55 h 106"/>
                <a:gd name="T2" fmla="*/ 111 w 111"/>
                <a:gd name="T3" fmla="*/ 55 h 106"/>
                <a:gd name="T4" fmla="*/ 55 w 111"/>
                <a:gd name="T5" fmla="*/ 0 h 106"/>
                <a:gd name="T6" fmla="*/ 0 w 111"/>
                <a:gd name="T7" fmla="*/ 55 h 106"/>
                <a:gd name="T8" fmla="*/ 20 w 111"/>
                <a:gd name="T9" fmla="*/ 55 h 106"/>
                <a:gd name="T10" fmla="*/ 20 w 111"/>
                <a:gd name="T11" fmla="*/ 106 h 106"/>
                <a:gd name="T12" fmla="*/ 45 w 111"/>
                <a:gd name="T13" fmla="*/ 106 h 106"/>
                <a:gd name="T14" fmla="*/ 45 w 111"/>
                <a:gd name="T15" fmla="*/ 75 h 106"/>
                <a:gd name="T16" fmla="*/ 66 w 111"/>
                <a:gd name="T17" fmla="*/ 75 h 106"/>
                <a:gd name="T18" fmla="*/ 66 w 111"/>
                <a:gd name="T19" fmla="*/ 106 h 106"/>
                <a:gd name="T20" fmla="*/ 90 w 111"/>
                <a:gd name="T21" fmla="*/ 106 h 106"/>
                <a:gd name="T22" fmla="*/ 90 w 111"/>
                <a:gd name="T23" fmla="*/ 55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1" h="106">
                  <a:moveTo>
                    <a:pt x="90" y="55"/>
                  </a:moveTo>
                  <a:lnTo>
                    <a:pt x="111" y="55"/>
                  </a:lnTo>
                  <a:lnTo>
                    <a:pt x="55" y="0"/>
                  </a:lnTo>
                  <a:lnTo>
                    <a:pt x="0" y="55"/>
                  </a:lnTo>
                  <a:lnTo>
                    <a:pt x="20" y="55"/>
                  </a:lnTo>
                  <a:lnTo>
                    <a:pt x="20" y="106"/>
                  </a:lnTo>
                  <a:lnTo>
                    <a:pt x="45" y="106"/>
                  </a:lnTo>
                  <a:lnTo>
                    <a:pt x="45" y="75"/>
                  </a:lnTo>
                  <a:lnTo>
                    <a:pt x="66" y="75"/>
                  </a:lnTo>
                  <a:lnTo>
                    <a:pt x="66" y="106"/>
                  </a:lnTo>
                  <a:lnTo>
                    <a:pt x="90" y="106"/>
                  </a:lnTo>
                  <a:lnTo>
                    <a:pt x="90" y="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4CAC7A80-C0BE-38B5-F171-D32D1BA2D7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68418" y="326304"/>
              <a:ext cx="1295999" cy="54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037506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1354737" y="475762"/>
            <a:ext cx="87265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/>
              <a:t>输出偏移程序实现</a:t>
            </a: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9FEF5B06-665C-F2BA-0EFD-4FA45937C44E}"/>
              </a:ext>
            </a:extLst>
          </p:cNvPr>
          <p:cNvGrpSpPr/>
          <p:nvPr/>
        </p:nvGrpSpPr>
        <p:grpSpPr>
          <a:xfrm>
            <a:off x="695999" y="467372"/>
            <a:ext cx="10800002" cy="540000"/>
            <a:chOff x="664415" y="326304"/>
            <a:chExt cx="10800002" cy="540000"/>
          </a:xfrm>
        </p:grpSpPr>
        <p:sp>
          <p:nvSpPr>
            <p:cNvPr id="4" name="圆角矩形 3"/>
            <p:cNvSpPr/>
            <p:nvPr/>
          </p:nvSpPr>
          <p:spPr>
            <a:xfrm>
              <a:off x="664415" y="362305"/>
              <a:ext cx="540000" cy="468000"/>
            </a:xfrm>
            <a:prstGeom prst="roundRect">
              <a:avLst>
                <a:gd name="adj" fmla="val 22610"/>
              </a:avLst>
            </a:prstGeom>
            <a:solidFill>
              <a:schemeClr val="accent5">
                <a:lumMod val="7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noFill/>
              </a:endParaRPr>
            </a:p>
          </p:txBody>
        </p:sp>
        <p:cxnSp>
          <p:nvCxnSpPr>
            <p:cNvPr id="6" name="直接连接符 5"/>
            <p:cNvCxnSpPr/>
            <p:nvPr/>
          </p:nvCxnSpPr>
          <p:spPr>
            <a:xfrm>
              <a:off x="664417" y="843267"/>
              <a:ext cx="10800000" cy="0"/>
            </a:xfrm>
            <a:prstGeom prst="line">
              <a:avLst/>
            </a:prstGeom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矩形 9"/>
            <p:cNvSpPr/>
            <p:nvPr/>
          </p:nvSpPr>
          <p:spPr>
            <a:xfrm>
              <a:off x="664416" y="662291"/>
              <a:ext cx="540000" cy="180975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Freeform 388"/>
            <p:cNvSpPr>
              <a:spLocks/>
            </p:cNvSpPr>
            <p:nvPr/>
          </p:nvSpPr>
          <p:spPr bwMode="auto">
            <a:xfrm>
              <a:off x="783154" y="475854"/>
              <a:ext cx="302522" cy="252000"/>
            </a:xfrm>
            <a:custGeom>
              <a:avLst/>
              <a:gdLst>
                <a:gd name="T0" fmla="*/ 90 w 111"/>
                <a:gd name="T1" fmla="*/ 55 h 106"/>
                <a:gd name="T2" fmla="*/ 111 w 111"/>
                <a:gd name="T3" fmla="*/ 55 h 106"/>
                <a:gd name="T4" fmla="*/ 55 w 111"/>
                <a:gd name="T5" fmla="*/ 0 h 106"/>
                <a:gd name="T6" fmla="*/ 0 w 111"/>
                <a:gd name="T7" fmla="*/ 55 h 106"/>
                <a:gd name="T8" fmla="*/ 20 w 111"/>
                <a:gd name="T9" fmla="*/ 55 h 106"/>
                <a:gd name="T10" fmla="*/ 20 w 111"/>
                <a:gd name="T11" fmla="*/ 106 h 106"/>
                <a:gd name="T12" fmla="*/ 45 w 111"/>
                <a:gd name="T13" fmla="*/ 106 h 106"/>
                <a:gd name="T14" fmla="*/ 45 w 111"/>
                <a:gd name="T15" fmla="*/ 75 h 106"/>
                <a:gd name="T16" fmla="*/ 66 w 111"/>
                <a:gd name="T17" fmla="*/ 75 h 106"/>
                <a:gd name="T18" fmla="*/ 66 w 111"/>
                <a:gd name="T19" fmla="*/ 106 h 106"/>
                <a:gd name="T20" fmla="*/ 90 w 111"/>
                <a:gd name="T21" fmla="*/ 106 h 106"/>
                <a:gd name="T22" fmla="*/ 90 w 111"/>
                <a:gd name="T23" fmla="*/ 55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1" h="106">
                  <a:moveTo>
                    <a:pt x="90" y="55"/>
                  </a:moveTo>
                  <a:lnTo>
                    <a:pt x="111" y="55"/>
                  </a:lnTo>
                  <a:lnTo>
                    <a:pt x="55" y="0"/>
                  </a:lnTo>
                  <a:lnTo>
                    <a:pt x="0" y="55"/>
                  </a:lnTo>
                  <a:lnTo>
                    <a:pt x="20" y="55"/>
                  </a:lnTo>
                  <a:lnTo>
                    <a:pt x="20" y="106"/>
                  </a:lnTo>
                  <a:lnTo>
                    <a:pt x="45" y="106"/>
                  </a:lnTo>
                  <a:lnTo>
                    <a:pt x="45" y="75"/>
                  </a:lnTo>
                  <a:lnTo>
                    <a:pt x="66" y="75"/>
                  </a:lnTo>
                  <a:lnTo>
                    <a:pt x="66" y="106"/>
                  </a:lnTo>
                  <a:lnTo>
                    <a:pt x="90" y="106"/>
                  </a:lnTo>
                  <a:lnTo>
                    <a:pt x="90" y="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4CAC7A80-C0BE-38B5-F171-D32D1BA2D7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68418" y="326304"/>
              <a:ext cx="1295999" cy="540000"/>
            </a:xfrm>
            <a:prstGeom prst="rect">
              <a:avLst/>
            </a:prstGeom>
          </p:spPr>
        </p:pic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1A341F25-A642-566A-0F6F-01B30F6344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5179" y="1501299"/>
            <a:ext cx="5481642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82693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/>
              <p:cNvSpPr txBox="1"/>
              <p:nvPr/>
            </p:nvSpPr>
            <p:spPr>
              <a:xfrm>
                <a:off x="696000" y="1219541"/>
                <a:ext cx="10800000" cy="33783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2400">
                    <a:latin typeface="+mn-ea"/>
                  </a:rPr>
                  <a:t>要解决的问题：在某些系统中，输入的目标值或实际值有微小的噪声波动，或者系统有一定的滞后，这些情况可能会导致执行器在误差很小时频繁调控，不能最终稳定下来</a:t>
                </a:r>
                <a:endParaRPr lang="en-US" altLang="zh-CN" sz="2400">
                  <a:latin typeface="+mn-ea"/>
                </a:endParaRPr>
              </a:p>
              <a:p>
                <a:pPr marL="342900" indent="-34290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2400">
                    <a:latin typeface="+mn-ea"/>
                  </a:rPr>
                  <a:t>输入死区实现思路：若误差绝对值小于一个限度，则固定输出</a:t>
                </a:r>
                <a:r>
                  <a:rPr lang="en-US" altLang="zh-CN" sz="2400">
                    <a:latin typeface="+mn-ea"/>
                  </a:rPr>
                  <a:t>0</a:t>
                </a:r>
                <a:r>
                  <a:rPr lang="zh-CN" altLang="en-US" sz="2400">
                    <a:latin typeface="+mn-ea"/>
                  </a:rPr>
                  <a:t>，不进行调控</a:t>
                </a:r>
                <a:endParaRPr lang="en-US" altLang="zh-CN" sz="2400">
                  <a:latin typeface="+mn-ea"/>
                </a:endParaRPr>
              </a:p>
              <a:p>
                <a:pPr marL="342900" indent="-34290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2400">
                    <a:latin typeface="+mn-ea"/>
                  </a:rPr>
                  <a:t>输入死区的</a:t>
                </a:r>
                <a:r>
                  <a:rPr lang="en-US" altLang="zh-CN" sz="2400">
                    <a:latin typeface="+mn-ea"/>
                  </a:rPr>
                  <a:t>PID</a:t>
                </a:r>
                <a:r>
                  <a:rPr lang="zh-CN" altLang="en-US" sz="2400">
                    <a:latin typeface="+mn-ea"/>
                  </a:rPr>
                  <a:t>输出值：</a:t>
                </a:r>
                <a:endParaRPr lang="en-US" altLang="zh-CN" sz="2400">
                  <a:latin typeface="+mn-ea"/>
                </a:endParaRPr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𝑜𝑢𝑡</m:t>
                      </m:r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      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0      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      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  (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𝑒𝑟𝑟𝑜𝑟</m:t>
                                  </m:r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) </m:t>
                              </m:r>
                            </m:e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𝑜𝑢𝑡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)        (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𝑒𝑟𝑟𝑜𝑟</m:t>
                                  </m:r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≥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altLang="zh-CN" sz="2400">
                  <a:latin typeface="+mn-ea"/>
                </a:endParaRPr>
              </a:p>
            </p:txBody>
          </p:sp>
        </mc:Choice>
        <mc:Fallback xmlns="">
          <p:sp>
            <p:nvSpPr>
              <p:cNvPr id="17" name="文本框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000" y="1219541"/>
                <a:ext cx="10800000" cy="3378361"/>
              </a:xfrm>
              <a:prstGeom prst="rect">
                <a:avLst/>
              </a:prstGeom>
              <a:blipFill>
                <a:blip r:embed="rId2"/>
                <a:stretch>
                  <a:fillRect l="-734" t="-1264" r="-16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文本框 12"/>
          <p:cNvSpPr txBox="1"/>
          <p:nvPr/>
        </p:nvSpPr>
        <p:spPr>
          <a:xfrm>
            <a:off x="1354737" y="475762"/>
            <a:ext cx="87265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/>
              <a:t>输入死区</a:t>
            </a: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9FEF5B06-665C-F2BA-0EFD-4FA45937C44E}"/>
              </a:ext>
            </a:extLst>
          </p:cNvPr>
          <p:cNvGrpSpPr/>
          <p:nvPr/>
        </p:nvGrpSpPr>
        <p:grpSpPr>
          <a:xfrm>
            <a:off x="695999" y="467372"/>
            <a:ext cx="10800002" cy="540000"/>
            <a:chOff x="664415" y="326304"/>
            <a:chExt cx="10800002" cy="540000"/>
          </a:xfrm>
        </p:grpSpPr>
        <p:sp>
          <p:nvSpPr>
            <p:cNvPr id="4" name="圆角矩形 3"/>
            <p:cNvSpPr/>
            <p:nvPr/>
          </p:nvSpPr>
          <p:spPr>
            <a:xfrm>
              <a:off x="664415" y="362305"/>
              <a:ext cx="540000" cy="468000"/>
            </a:xfrm>
            <a:prstGeom prst="roundRect">
              <a:avLst>
                <a:gd name="adj" fmla="val 22610"/>
              </a:avLst>
            </a:prstGeom>
            <a:solidFill>
              <a:schemeClr val="accent5">
                <a:lumMod val="7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noFill/>
              </a:endParaRPr>
            </a:p>
          </p:txBody>
        </p:sp>
        <p:cxnSp>
          <p:nvCxnSpPr>
            <p:cNvPr id="6" name="直接连接符 5"/>
            <p:cNvCxnSpPr/>
            <p:nvPr/>
          </p:nvCxnSpPr>
          <p:spPr>
            <a:xfrm>
              <a:off x="664417" y="843267"/>
              <a:ext cx="10800000" cy="0"/>
            </a:xfrm>
            <a:prstGeom prst="line">
              <a:avLst/>
            </a:prstGeom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矩形 9"/>
            <p:cNvSpPr/>
            <p:nvPr/>
          </p:nvSpPr>
          <p:spPr>
            <a:xfrm>
              <a:off x="664416" y="662291"/>
              <a:ext cx="540000" cy="180975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Freeform 388"/>
            <p:cNvSpPr>
              <a:spLocks/>
            </p:cNvSpPr>
            <p:nvPr/>
          </p:nvSpPr>
          <p:spPr bwMode="auto">
            <a:xfrm>
              <a:off x="783154" y="475854"/>
              <a:ext cx="302522" cy="252000"/>
            </a:xfrm>
            <a:custGeom>
              <a:avLst/>
              <a:gdLst>
                <a:gd name="T0" fmla="*/ 90 w 111"/>
                <a:gd name="T1" fmla="*/ 55 h 106"/>
                <a:gd name="T2" fmla="*/ 111 w 111"/>
                <a:gd name="T3" fmla="*/ 55 h 106"/>
                <a:gd name="T4" fmla="*/ 55 w 111"/>
                <a:gd name="T5" fmla="*/ 0 h 106"/>
                <a:gd name="T6" fmla="*/ 0 w 111"/>
                <a:gd name="T7" fmla="*/ 55 h 106"/>
                <a:gd name="T8" fmla="*/ 20 w 111"/>
                <a:gd name="T9" fmla="*/ 55 h 106"/>
                <a:gd name="T10" fmla="*/ 20 w 111"/>
                <a:gd name="T11" fmla="*/ 106 h 106"/>
                <a:gd name="T12" fmla="*/ 45 w 111"/>
                <a:gd name="T13" fmla="*/ 106 h 106"/>
                <a:gd name="T14" fmla="*/ 45 w 111"/>
                <a:gd name="T15" fmla="*/ 75 h 106"/>
                <a:gd name="T16" fmla="*/ 66 w 111"/>
                <a:gd name="T17" fmla="*/ 75 h 106"/>
                <a:gd name="T18" fmla="*/ 66 w 111"/>
                <a:gd name="T19" fmla="*/ 106 h 106"/>
                <a:gd name="T20" fmla="*/ 90 w 111"/>
                <a:gd name="T21" fmla="*/ 106 h 106"/>
                <a:gd name="T22" fmla="*/ 90 w 111"/>
                <a:gd name="T23" fmla="*/ 55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1" h="106">
                  <a:moveTo>
                    <a:pt x="90" y="55"/>
                  </a:moveTo>
                  <a:lnTo>
                    <a:pt x="111" y="55"/>
                  </a:lnTo>
                  <a:lnTo>
                    <a:pt x="55" y="0"/>
                  </a:lnTo>
                  <a:lnTo>
                    <a:pt x="0" y="55"/>
                  </a:lnTo>
                  <a:lnTo>
                    <a:pt x="20" y="55"/>
                  </a:lnTo>
                  <a:lnTo>
                    <a:pt x="20" y="106"/>
                  </a:lnTo>
                  <a:lnTo>
                    <a:pt x="45" y="106"/>
                  </a:lnTo>
                  <a:lnTo>
                    <a:pt x="45" y="75"/>
                  </a:lnTo>
                  <a:lnTo>
                    <a:pt x="66" y="75"/>
                  </a:lnTo>
                  <a:lnTo>
                    <a:pt x="66" y="106"/>
                  </a:lnTo>
                  <a:lnTo>
                    <a:pt x="90" y="106"/>
                  </a:lnTo>
                  <a:lnTo>
                    <a:pt x="90" y="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4CAC7A80-C0BE-38B5-F171-D32D1BA2D7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68418" y="326304"/>
              <a:ext cx="1295999" cy="54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49991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1354737" y="475762"/>
            <a:ext cx="87265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/>
              <a:t>硬件平台</a:t>
            </a: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9FEF5B06-665C-F2BA-0EFD-4FA45937C44E}"/>
              </a:ext>
            </a:extLst>
          </p:cNvPr>
          <p:cNvGrpSpPr/>
          <p:nvPr/>
        </p:nvGrpSpPr>
        <p:grpSpPr>
          <a:xfrm>
            <a:off x="695999" y="467372"/>
            <a:ext cx="10800002" cy="540000"/>
            <a:chOff x="664415" y="326304"/>
            <a:chExt cx="10800002" cy="540000"/>
          </a:xfrm>
        </p:grpSpPr>
        <p:sp>
          <p:nvSpPr>
            <p:cNvPr id="4" name="圆角矩形 3"/>
            <p:cNvSpPr/>
            <p:nvPr/>
          </p:nvSpPr>
          <p:spPr>
            <a:xfrm>
              <a:off x="664415" y="362305"/>
              <a:ext cx="540000" cy="468000"/>
            </a:xfrm>
            <a:prstGeom prst="roundRect">
              <a:avLst>
                <a:gd name="adj" fmla="val 22610"/>
              </a:avLst>
            </a:prstGeom>
            <a:solidFill>
              <a:schemeClr val="accent5">
                <a:lumMod val="7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noFill/>
              </a:endParaRPr>
            </a:p>
          </p:txBody>
        </p:sp>
        <p:cxnSp>
          <p:nvCxnSpPr>
            <p:cNvPr id="6" name="直接连接符 5"/>
            <p:cNvCxnSpPr/>
            <p:nvPr/>
          </p:nvCxnSpPr>
          <p:spPr>
            <a:xfrm>
              <a:off x="664417" y="843267"/>
              <a:ext cx="10800000" cy="0"/>
            </a:xfrm>
            <a:prstGeom prst="line">
              <a:avLst/>
            </a:prstGeom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矩形 9"/>
            <p:cNvSpPr/>
            <p:nvPr/>
          </p:nvSpPr>
          <p:spPr>
            <a:xfrm>
              <a:off x="664416" y="662291"/>
              <a:ext cx="540000" cy="180975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Freeform 388"/>
            <p:cNvSpPr>
              <a:spLocks/>
            </p:cNvSpPr>
            <p:nvPr/>
          </p:nvSpPr>
          <p:spPr bwMode="auto">
            <a:xfrm>
              <a:off x="783154" y="475854"/>
              <a:ext cx="302522" cy="252000"/>
            </a:xfrm>
            <a:custGeom>
              <a:avLst/>
              <a:gdLst>
                <a:gd name="T0" fmla="*/ 90 w 111"/>
                <a:gd name="T1" fmla="*/ 55 h 106"/>
                <a:gd name="T2" fmla="*/ 111 w 111"/>
                <a:gd name="T3" fmla="*/ 55 h 106"/>
                <a:gd name="T4" fmla="*/ 55 w 111"/>
                <a:gd name="T5" fmla="*/ 0 h 106"/>
                <a:gd name="T6" fmla="*/ 0 w 111"/>
                <a:gd name="T7" fmla="*/ 55 h 106"/>
                <a:gd name="T8" fmla="*/ 20 w 111"/>
                <a:gd name="T9" fmla="*/ 55 h 106"/>
                <a:gd name="T10" fmla="*/ 20 w 111"/>
                <a:gd name="T11" fmla="*/ 106 h 106"/>
                <a:gd name="T12" fmla="*/ 45 w 111"/>
                <a:gd name="T13" fmla="*/ 106 h 106"/>
                <a:gd name="T14" fmla="*/ 45 w 111"/>
                <a:gd name="T15" fmla="*/ 75 h 106"/>
                <a:gd name="T16" fmla="*/ 66 w 111"/>
                <a:gd name="T17" fmla="*/ 75 h 106"/>
                <a:gd name="T18" fmla="*/ 66 w 111"/>
                <a:gd name="T19" fmla="*/ 106 h 106"/>
                <a:gd name="T20" fmla="*/ 90 w 111"/>
                <a:gd name="T21" fmla="*/ 106 h 106"/>
                <a:gd name="T22" fmla="*/ 90 w 111"/>
                <a:gd name="T23" fmla="*/ 55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1" h="106">
                  <a:moveTo>
                    <a:pt x="90" y="55"/>
                  </a:moveTo>
                  <a:lnTo>
                    <a:pt x="111" y="55"/>
                  </a:lnTo>
                  <a:lnTo>
                    <a:pt x="55" y="0"/>
                  </a:lnTo>
                  <a:lnTo>
                    <a:pt x="0" y="55"/>
                  </a:lnTo>
                  <a:lnTo>
                    <a:pt x="20" y="55"/>
                  </a:lnTo>
                  <a:lnTo>
                    <a:pt x="20" y="106"/>
                  </a:lnTo>
                  <a:lnTo>
                    <a:pt x="45" y="106"/>
                  </a:lnTo>
                  <a:lnTo>
                    <a:pt x="45" y="75"/>
                  </a:lnTo>
                  <a:lnTo>
                    <a:pt x="66" y="75"/>
                  </a:lnTo>
                  <a:lnTo>
                    <a:pt x="66" y="106"/>
                  </a:lnTo>
                  <a:lnTo>
                    <a:pt x="90" y="106"/>
                  </a:lnTo>
                  <a:lnTo>
                    <a:pt x="90" y="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4CAC7A80-C0BE-38B5-F171-D32D1BA2D7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68418" y="326304"/>
              <a:ext cx="1295999" cy="540000"/>
            </a:xfrm>
            <a:prstGeom prst="rect">
              <a:avLst/>
            </a:prstGeom>
          </p:spPr>
        </p:pic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6327BB25-35F1-85F9-F566-C0B5D1786D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2598" y="1337134"/>
            <a:ext cx="6726804" cy="5045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55611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1354737" y="475762"/>
            <a:ext cx="87265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/>
              <a:t>输入死区程序实现</a:t>
            </a: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9FEF5B06-665C-F2BA-0EFD-4FA45937C44E}"/>
              </a:ext>
            </a:extLst>
          </p:cNvPr>
          <p:cNvGrpSpPr/>
          <p:nvPr/>
        </p:nvGrpSpPr>
        <p:grpSpPr>
          <a:xfrm>
            <a:off x="695999" y="467372"/>
            <a:ext cx="10800002" cy="540000"/>
            <a:chOff x="664415" y="326304"/>
            <a:chExt cx="10800002" cy="540000"/>
          </a:xfrm>
        </p:grpSpPr>
        <p:sp>
          <p:nvSpPr>
            <p:cNvPr id="4" name="圆角矩形 3"/>
            <p:cNvSpPr/>
            <p:nvPr/>
          </p:nvSpPr>
          <p:spPr>
            <a:xfrm>
              <a:off x="664415" y="362305"/>
              <a:ext cx="540000" cy="468000"/>
            </a:xfrm>
            <a:prstGeom prst="roundRect">
              <a:avLst>
                <a:gd name="adj" fmla="val 22610"/>
              </a:avLst>
            </a:prstGeom>
            <a:solidFill>
              <a:schemeClr val="accent5">
                <a:lumMod val="7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noFill/>
              </a:endParaRPr>
            </a:p>
          </p:txBody>
        </p:sp>
        <p:cxnSp>
          <p:nvCxnSpPr>
            <p:cNvPr id="6" name="直接连接符 5"/>
            <p:cNvCxnSpPr/>
            <p:nvPr/>
          </p:nvCxnSpPr>
          <p:spPr>
            <a:xfrm>
              <a:off x="664417" y="843267"/>
              <a:ext cx="10800000" cy="0"/>
            </a:xfrm>
            <a:prstGeom prst="line">
              <a:avLst/>
            </a:prstGeom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矩形 9"/>
            <p:cNvSpPr/>
            <p:nvPr/>
          </p:nvSpPr>
          <p:spPr>
            <a:xfrm>
              <a:off x="664416" y="662291"/>
              <a:ext cx="540000" cy="180975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Freeform 388"/>
            <p:cNvSpPr>
              <a:spLocks/>
            </p:cNvSpPr>
            <p:nvPr/>
          </p:nvSpPr>
          <p:spPr bwMode="auto">
            <a:xfrm>
              <a:off x="783154" y="475854"/>
              <a:ext cx="302522" cy="252000"/>
            </a:xfrm>
            <a:custGeom>
              <a:avLst/>
              <a:gdLst>
                <a:gd name="T0" fmla="*/ 90 w 111"/>
                <a:gd name="T1" fmla="*/ 55 h 106"/>
                <a:gd name="T2" fmla="*/ 111 w 111"/>
                <a:gd name="T3" fmla="*/ 55 h 106"/>
                <a:gd name="T4" fmla="*/ 55 w 111"/>
                <a:gd name="T5" fmla="*/ 0 h 106"/>
                <a:gd name="T6" fmla="*/ 0 w 111"/>
                <a:gd name="T7" fmla="*/ 55 h 106"/>
                <a:gd name="T8" fmla="*/ 20 w 111"/>
                <a:gd name="T9" fmla="*/ 55 h 106"/>
                <a:gd name="T10" fmla="*/ 20 w 111"/>
                <a:gd name="T11" fmla="*/ 106 h 106"/>
                <a:gd name="T12" fmla="*/ 45 w 111"/>
                <a:gd name="T13" fmla="*/ 106 h 106"/>
                <a:gd name="T14" fmla="*/ 45 w 111"/>
                <a:gd name="T15" fmla="*/ 75 h 106"/>
                <a:gd name="T16" fmla="*/ 66 w 111"/>
                <a:gd name="T17" fmla="*/ 75 h 106"/>
                <a:gd name="T18" fmla="*/ 66 w 111"/>
                <a:gd name="T19" fmla="*/ 106 h 106"/>
                <a:gd name="T20" fmla="*/ 90 w 111"/>
                <a:gd name="T21" fmla="*/ 106 h 106"/>
                <a:gd name="T22" fmla="*/ 90 w 111"/>
                <a:gd name="T23" fmla="*/ 55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1" h="106">
                  <a:moveTo>
                    <a:pt x="90" y="55"/>
                  </a:moveTo>
                  <a:lnTo>
                    <a:pt x="111" y="55"/>
                  </a:lnTo>
                  <a:lnTo>
                    <a:pt x="55" y="0"/>
                  </a:lnTo>
                  <a:lnTo>
                    <a:pt x="0" y="55"/>
                  </a:lnTo>
                  <a:lnTo>
                    <a:pt x="20" y="55"/>
                  </a:lnTo>
                  <a:lnTo>
                    <a:pt x="20" y="106"/>
                  </a:lnTo>
                  <a:lnTo>
                    <a:pt x="45" y="106"/>
                  </a:lnTo>
                  <a:lnTo>
                    <a:pt x="45" y="75"/>
                  </a:lnTo>
                  <a:lnTo>
                    <a:pt x="66" y="75"/>
                  </a:lnTo>
                  <a:lnTo>
                    <a:pt x="66" y="106"/>
                  </a:lnTo>
                  <a:lnTo>
                    <a:pt x="90" y="106"/>
                  </a:lnTo>
                  <a:lnTo>
                    <a:pt x="90" y="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4CAC7A80-C0BE-38B5-F171-D32D1BA2D7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68418" y="326304"/>
              <a:ext cx="1295999" cy="540000"/>
            </a:xfrm>
            <a:prstGeom prst="rect">
              <a:avLst/>
            </a:prstGeom>
          </p:spPr>
        </p:pic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3CA0A515-ED68-2344-9913-21B4866EBE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1691" y="1729387"/>
            <a:ext cx="5968618" cy="3804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59972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/>
          <p:cNvSpPr txBox="1"/>
          <p:nvPr/>
        </p:nvSpPr>
        <p:spPr>
          <a:xfrm>
            <a:off x="696000" y="1219541"/>
            <a:ext cx="10800000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sz="2400">
                <a:latin typeface="+mn-ea"/>
              </a:rPr>
              <a:t>单环</a:t>
            </a:r>
            <a:r>
              <a:rPr lang="en-US" altLang="zh-CN" sz="2400">
                <a:latin typeface="+mn-ea"/>
              </a:rPr>
              <a:t>PID</a:t>
            </a:r>
            <a:r>
              <a:rPr lang="zh-CN" altLang="en-US" sz="2400">
                <a:latin typeface="+mn-ea"/>
              </a:rPr>
              <a:t>只能对被控对象的一个物理量进行闭环控制，而当用户需要对被控对象的多个维度物理量（例如：速度、位置、角度等）进行控制时，则需要多个</a:t>
            </a:r>
            <a:r>
              <a:rPr lang="en-US" altLang="zh-CN" sz="2400">
                <a:latin typeface="+mn-ea"/>
              </a:rPr>
              <a:t>PID</a:t>
            </a:r>
            <a:r>
              <a:rPr lang="zh-CN" altLang="en-US" sz="2400">
                <a:latin typeface="+mn-ea"/>
              </a:rPr>
              <a:t>控制环路，即多环</a:t>
            </a:r>
            <a:r>
              <a:rPr lang="en-US" altLang="zh-CN" sz="2400">
                <a:latin typeface="+mn-ea"/>
              </a:rPr>
              <a:t>PID</a:t>
            </a:r>
            <a:r>
              <a:rPr lang="zh-CN" altLang="en-US" sz="2400">
                <a:latin typeface="+mn-ea"/>
              </a:rPr>
              <a:t>，多个</a:t>
            </a:r>
            <a:r>
              <a:rPr lang="en-US" altLang="zh-CN" sz="2400">
                <a:latin typeface="+mn-ea"/>
              </a:rPr>
              <a:t>PID</a:t>
            </a:r>
            <a:r>
              <a:rPr lang="zh-CN" altLang="en-US" sz="2400">
                <a:latin typeface="+mn-ea"/>
              </a:rPr>
              <a:t>串级连接，因此也称作串级</a:t>
            </a:r>
            <a:r>
              <a:rPr lang="en-US" altLang="zh-CN" sz="2400">
                <a:latin typeface="+mn-ea"/>
              </a:rPr>
              <a:t>PID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sz="2400">
                <a:latin typeface="+mn-ea"/>
              </a:rPr>
              <a:t>多环</a:t>
            </a:r>
            <a:r>
              <a:rPr lang="en-US" altLang="zh-CN" sz="2400">
                <a:latin typeface="+mn-ea"/>
              </a:rPr>
              <a:t>PID</a:t>
            </a:r>
            <a:r>
              <a:rPr lang="zh-CN" altLang="en-US" sz="2400">
                <a:latin typeface="+mn-ea"/>
              </a:rPr>
              <a:t>相较于单环</a:t>
            </a:r>
            <a:r>
              <a:rPr lang="en-US" altLang="zh-CN" sz="2400">
                <a:latin typeface="+mn-ea"/>
              </a:rPr>
              <a:t>PID</a:t>
            </a:r>
            <a:r>
              <a:rPr lang="zh-CN" altLang="en-US" sz="2400">
                <a:latin typeface="+mn-ea"/>
              </a:rPr>
              <a:t>，功能上，可以实现对更多物理量的控制，性能上，可以使系统拥有更高的准确性、稳定性和响应速度</a:t>
            </a:r>
            <a:endParaRPr lang="en-US" altLang="zh-CN" sz="2400">
              <a:latin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354737" y="475762"/>
            <a:ext cx="87265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/>
              <a:t>多环串级</a:t>
            </a:r>
            <a:r>
              <a:rPr lang="en-US" altLang="zh-CN" sz="2800"/>
              <a:t>PID</a:t>
            </a:r>
            <a:endParaRPr lang="zh-CN" altLang="en-US" sz="2800"/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9FEF5B06-665C-F2BA-0EFD-4FA45937C44E}"/>
              </a:ext>
            </a:extLst>
          </p:cNvPr>
          <p:cNvGrpSpPr/>
          <p:nvPr/>
        </p:nvGrpSpPr>
        <p:grpSpPr>
          <a:xfrm>
            <a:off x="695999" y="467372"/>
            <a:ext cx="10800002" cy="540000"/>
            <a:chOff x="664415" y="326304"/>
            <a:chExt cx="10800002" cy="540000"/>
          </a:xfrm>
        </p:grpSpPr>
        <p:sp>
          <p:nvSpPr>
            <p:cNvPr id="4" name="圆角矩形 3"/>
            <p:cNvSpPr/>
            <p:nvPr/>
          </p:nvSpPr>
          <p:spPr>
            <a:xfrm>
              <a:off x="664415" y="362305"/>
              <a:ext cx="540000" cy="468000"/>
            </a:xfrm>
            <a:prstGeom prst="roundRect">
              <a:avLst>
                <a:gd name="adj" fmla="val 22610"/>
              </a:avLst>
            </a:prstGeom>
            <a:solidFill>
              <a:schemeClr val="accent5">
                <a:lumMod val="7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noFill/>
              </a:endParaRPr>
            </a:p>
          </p:txBody>
        </p:sp>
        <p:cxnSp>
          <p:nvCxnSpPr>
            <p:cNvPr id="6" name="直接连接符 5"/>
            <p:cNvCxnSpPr/>
            <p:nvPr/>
          </p:nvCxnSpPr>
          <p:spPr>
            <a:xfrm>
              <a:off x="664417" y="843267"/>
              <a:ext cx="10800000" cy="0"/>
            </a:xfrm>
            <a:prstGeom prst="line">
              <a:avLst/>
            </a:prstGeom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矩形 9"/>
            <p:cNvSpPr/>
            <p:nvPr/>
          </p:nvSpPr>
          <p:spPr>
            <a:xfrm>
              <a:off x="664416" y="662291"/>
              <a:ext cx="540000" cy="180975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Freeform 388"/>
            <p:cNvSpPr>
              <a:spLocks/>
            </p:cNvSpPr>
            <p:nvPr/>
          </p:nvSpPr>
          <p:spPr bwMode="auto">
            <a:xfrm>
              <a:off x="783154" y="475854"/>
              <a:ext cx="302522" cy="252000"/>
            </a:xfrm>
            <a:custGeom>
              <a:avLst/>
              <a:gdLst>
                <a:gd name="T0" fmla="*/ 90 w 111"/>
                <a:gd name="T1" fmla="*/ 55 h 106"/>
                <a:gd name="T2" fmla="*/ 111 w 111"/>
                <a:gd name="T3" fmla="*/ 55 h 106"/>
                <a:gd name="T4" fmla="*/ 55 w 111"/>
                <a:gd name="T5" fmla="*/ 0 h 106"/>
                <a:gd name="T6" fmla="*/ 0 w 111"/>
                <a:gd name="T7" fmla="*/ 55 h 106"/>
                <a:gd name="T8" fmla="*/ 20 w 111"/>
                <a:gd name="T9" fmla="*/ 55 h 106"/>
                <a:gd name="T10" fmla="*/ 20 w 111"/>
                <a:gd name="T11" fmla="*/ 106 h 106"/>
                <a:gd name="T12" fmla="*/ 45 w 111"/>
                <a:gd name="T13" fmla="*/ 106 h 106"/>
                <a:gd name="T14" fmla="*/ 45 w 111"/>
                <a:gd name="T15" fmla="*/ 75 h 106"/>
                <a:gd name="T16" fmla="*/ 66 w 111"/>
                <a:gd name="T17" fmla="*/ 75 h 106"/>
                <a:gd name="T18" fmla="*/ 66 w 111"/>
                <a:gd name="T19" fmla="*/ 106 h 106"/>
                <a:gd name="T20" fmla="*/ 90 w 111"/>
                <a:gd name="T21" fmla="*/ 106 h 106"/>
                <a:gd name="T22" fmla="*/ 90 w 111"/>
                <a:gd name="T23" fmla="*/ 55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1" h="106">
                  <a:moveTo>
                    <a:pt x="90" y="55"/>
                  </a:moveTo>
                  <a:lnTo>
                    <a:pt x="111" y="55"/>
                  </a:lnTo>
                  <a:lnTo>
                    <a:pt x="55" y="0"/>
                  </a:lnTo>
                  <a:lnTo>
                    <a:pt x="0" y="55"/>
                  </a:lnTo>
                  <a:lnTo>
                    <a:pt x="20" y="55"/>
                  </a:lnTo>
                  <a:lnTo>
                    <a:pt x="20" y="106"/>
                  </a:lnTo>
                  <a:lnTo>
                    <a:pt x="45" y="106"/>
                  </a:lnTo>
                  <a:lnTo>
                    <a:pt x="45" y="75"/>
                  </a:lnTo>
                  <a:lnTo>
                    <a:pt x="66" y="75"/>
                  </a:lnTo>
                  <a:lnTo>
                    <a:pt x="66" y="106"/>
                  </a:lnTo>
                  <a:lnTo>
                    <a:pt x="90" y="106"/>
                  </a:lnTo>
                  <a:lnTo>
                    <a:pt x="90" y="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4CAC7A80-C0BE-38B5-F171-D32D1BA2D7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68418" y="326304"/>
              <a:ext cx="1295999" cy="540000"/>
            </a:xfrm>
            <a:prstGeom prst="rect">
              <a:avLst/>
            </a:prstGeom>
          </p:spPr>
        </p:pic>
      </p:grp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560E3F67-6605-061B-9DC2-B3DC74C2CEB3}"/>
              </a:ext>
            </a:extLst>
          </p:cNvPr>
          <p:cNvGrpSpPr/>
          <p:nvPr/>
        </p:nvGrpSpPr>
        <p:grpSpPr>
          <a:xfrm>
            <a:off x="1803323" y="3890871"/>
            <a:ext cx="8585353" cy="1747588"/>
            <a:chOff x="1742803" y="3429000"/>
            <a:chExt cx="8585353" cy="1747588"/>
          </a:xfrm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6E2D63F6-2805-EEAC-B05F-459260AE4A85}"/>
                </a:ext>
              </a:extLst>
            </p:cNvPr>
            <p:cNvSpPr/>
            <p:nvPr/>
          </p:nvSpPr>
          <p:spPr>
            <a:xfrm>
              <a:off x="6696337" y="3797660"/>
              <a:ext cx="1260000" cy="54000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>
                  <a:solidFill>
                    <a:srgbClr val="FF0000"/>
                  </a:solidFill>
                </a:rPr>
                <a:t>内环</a:t>
              </a:r>
              <a:r>
                <a:rPr lang="en-US" altLang="zh-CN">
                  <a:solidFill>
                    <a:srgbClr val="FF0000"/>
                  </a:solidFill>
                </a:rPr>
                <a:t>PID</a:t>
              </a:r>
              <a:endParaRPr lang="zh-CN" altLang="en-US">
                <a:solidFill>
                  <a:srgbClr val="FF0000"/>
                </a:solidFill>
              </a:endParaRPr>
            </a:p>
          </p:txBody>
        </p:sp>
        <p:cxnSp>
          <p:nvCxnSpPr>
            <p:cNvPr id="5" name="直接箭头连接符 4">
              <a:extLst>
                <a:ext uri="{FF2B5EF4-FFF2-40B4-BE49-F238E27FC236}">
                  <a16:creationId xmlns:a16="http://schemas.microsoft.com/office/drawing/2014/main" id="{0D9042B2-8E66-5C2C-3A2D-9C1630A6EE24}"/>
                </a:ext>
              </a:extLst>
            </p:cNvPr>
            <p:cNvCxnSpPr>
              <a:cxnSpLocks/>
              <a:stCxn id="3" idx="3"/>
              <a:endCxn id="7" idx="1"/>
            </p:cNvCxnSpPr>
            <p:nvPr/>
          </p:nvCxnSpPr>
          <p:spPr>
            <a:xfrm>
              <a:off x="7956337" y="4067660"/>
              <a:ext cx="1111819" cy="0"/>
            </a:xfrm>
            <a:prstGeom prst="straightConnector1">
              <a:avLst/>
            </a:prstGeom>
            <a:ln w="28575" cap="rnd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5C62C0E6-5B5C-2030-6502-781D70F62DCF}"/>
                </a:ext>
              </a:extLst>
            </p:cNvPr>
            <p:cNvSpPr/>
            <p:nvPr/>
          </p:nvSpPr>
          <p:spPr>
            <a:xfrm>
              <a:off x="9068156" y="3797660"/>
              <a:ext cx="1260000" cy="54000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>
                  <a:solidFill>
                    <a:schemeClr val="tx1"/>
                  </a:solidFill>
                </a:rPr>
                <a:t>被控对象</a:t>
              </a: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17072A11-895C-59E6-FCF4-66B0804A3580}"/>
                </a:ext>
              </a:extLst>
            </p:cNvPr>
            <p:cNvSpPr txBox="1"/>
            <p:nvPr/>
          </p:nvSpPr>
          <p:spPr>
            <a:xfrm>
              <a:off x="7943755" y="3673071"/>
              <a:ext cx="98127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800">
                  <a:solidFill>
                    <a:srgbClr val="FF0000"/>
                  </a:solidFill>
                  <a:latin typeface="+mn-ea"/>
                </a:rPr>
                <a:t>输出值</a:t>
              </a:r>
              <a:endParaRPr lang="zh-CN" altLang="en-US">
                <a:solidFill>
                  <a:srgbClr val="FF0000"/>
                </a:solidFill>
              </a:endParaRPr>
            </a:p>
          </p:txBody>
        </p:sp>
        <p:cxnSp>
          <p:nvCxnSpPr>
            <p:cNvPr id="12" name="直接箭头连接符 11">
              <a:extLst>
                <a:ext uri="{FF2B5EF4-FFF2-40B4-BE49-F238E27FC236}">
                  <a16:creationId xmlns:a16="http://schemas.microsoft.com/office/drawing/2014/main" id="{7C9BF1AB-800A-32F2-4E23-62DBD2B58D34}"/>
                </a:ext>
              </a:extLst>
            </p:cNvPr>
            <p:cNvCxnSpPr>
              <a:cxnSpLocks/>
            </p:cNvCxnSpPr>
            <p:nvPr/>
          </p:nvCxnSpPr>
          <p:spPr>
            <a:xfrm>
              <a:off x="6134559" y="4194355"/>
              <a:ext cx="561778" cy="0"/>
            </a:xfrm>
            <a:prstGeom prst="straightConnector1">
              <a:avLst/>
            </a:prstGeom>
            <a:ln w="28575" cap="rnd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3463CAB5-2666-3394-78D2-E0AF4D117BAB}"/>
                </a:ext>
              </a:extLst>
            </p:cNvPr>
            <p:cNvSpPr txBox="1"/>
            <p:nvPr/>
          </p:nvSpPr>
          <p:spPr>
            <a:xfrm>
              <a:off x="5658259" y="3574148"/>
              <a:ext cx="97361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800">
                  <a:solidFill>
                    <a:srgbClr val="FF0000"/>
                  </a:solidFill>
                  <a:latin typeface="+mn-ea"/>
                </a:rPr>
                <a:t>目标值</a:t>
              </a:r>
              <a:endParaRPr lang="zh-CN" altLang="en-US">
                <a:solidFill>
                  <a:srgbClr val="FF0000"/>
                </a:solidFill>
              </a:endParaRPr>
            </a:p>
          </p:txBody>
        </p:sp>
        <p:cxnSp>
          <p:nvCxnSpPr>
            <p:cNvPr id="16" name="直接箭头连接符 15">
              <a:extLst>
                <a:ext uri="{FF2B5EF4-FFF2-40B4-BE49-F238E27FC236}">
                  <a16:creationId xmlns:a16="http://schemas.microsoft.com/office/drawing/2014/main" id="{17337B7E-09A9-2E73-EC0C-C7787735E592}"/>
                </a:ext>
              </a:extLst>
            </p:cNvPr>
            <p:cNvCxnSpPr>
              <a:cxnSpLocks/>
            </p:cNvCxnSpPr>
            <p:nvPr/>
          </p:nvCxnSpPr>
          <p:spPr>
            <a:xfrm>
              <a:off x="4378900" y="3943480"/>
              <a:ext cx="2311568" cy="0"/>
            </a:xfrm>
            <a:prstGeom prst="straightConnector1">
              <a:avLst/>
            </a:prstGeom>
            <a:ln w="28575" cap="rnd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B92837ED-192C-878D-1AAA-24A5788DB113}"/>
                </a:ext>
              </a:extLst>
            </p:cNvPr>
            <p:cNvSpPr txBox="1"/>
            <p:nvPr/>
          </p:nvSpPr>
          <p:spPr>
            <a:xfrm>
              <a:off x="5213228" y="4199916"/>
              <a:ext cx="97361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800">
                  <a:solidFill>
                    <a:srgbClr val="FF0000"/>
                  </a:solidFill>
                  <a:latin typeface="+mn-ea"/>
                </a:rPr>
                <a:t>实际值</a:t>
              </a:r>
              <a:endParaRPr lang="zh-CN" altLang="en-US">
                <a:solidFill>
                  <a:srgbClr val="FF0000"/>
                </a:solidFill>
              </a:endParaRPr>
            </a:p>
          </p:txBody>
        </p:sp>
        <p:cxnSp>
          <p:nvCxnSpPr>
            <p:cNvPr id="19" name="直接箭头连接符 18">
              <a:extLst>
                <a:ext uri="{FF2B5EF4-FFF2-40B4-BE49-F238E27FC236}">
                  <a16:creationId xmlns:a16="http://schemas.microsoft.com/office/drawing/2014/main" id="{AAB912BF-A442-513B-F0D5-5A5B7BD69821}"/>
                </a:ext>
              </a:extLst>
            </p:cNvPr>
            <p:cNvCxnSpPr>
              <a:cxnSpLocks/>
            </p:cNvCxnSpPr>
            <p:nvPr/>
          </p:nvCxnSpPr>
          <p:spPr>
            <a:xfrm>
              <a:off x="9483552" y="4337660"/>
              <a:ext cx="0" cy="503026"/>
            </a:xfrm>
            <a:prstGeom prst="straightConnector1">
              <a:avLst/>
            </a:prstGeom>
            <a:ln w="28575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箭头连接符 19">
              <a:extLst>
                <a:ext uri="{FF2B5EF4-FFF2-40B4-BE49-F238E27FC236}">
                  <a16:creationId xmlns:a16="http://schemas.microsoft.com/office/drawing/2014/main" id="{1ED8E52E-D491-4438-FDF3-097E5B592839}"/>
                </a:ext>
              </a:extLst>
            </p:cNvPr>
            <p:cNvCxnSpPr>
              <a:cxnSpLocks/>
            </p:cNvCxnSpPr>
            <p:nvPr/>
          </p:nvCxnSpPr>
          <p:spPr>
            <a:xfrm>
              <a:off x="6134559" y="4840686"/>
              <a:ext cx="3348993" cy="0"/>
            </a:xfrm>
            <a:prstGeom prst="straightConnector1">
              <a:avLst/>
            </a:prstGeom>
            <a:ln w="28575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箭头连接符 20">
              <a:extLst>
                <a:ext uri="{FF2B5EF4-FFF2-40B4-BE49-F238E27FC236}">
                  <a16:creationId xmlns:a16="http://schemas.microsoft.com/office/drawing/2014/main" id="{E96E3E99-189D-3A77-0510-B7FF4AF1B0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34559" y="4194355"/>
              <a:ext cx="0" cy="646331"/>
            </a:xfrm>
            <a:prstGeom prst="straightConnector1">
              <a:avLst/>
            </a:prstGeom>
            <a:ln w="28575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4806C2B4-2EF0-DC81-B27F-E15922DA77C5}"/>
                </a:ext>
              </a:extLst>
            </p:cNvPr>
            <p:cNvSpPr/>
            <p:nvPr/>
          </p:nvSpPr>
          <p:spPr>
            <a:xfrm>
              <a:off x="3118900" y="3673480"/>
              <a:ext cx="1260000" cy="54000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>
                  <a:solidFill>
                    <a:srgbClr val="0070C0"/>
                  </a:solidFill>
                </a:rPr>
                <a:t>外环</a:t>
              </a:r>
              <a:r>
                <a:rPr lang="en-US" altLang="zh-CN">
                  <a:solidFill>
                    <a:srgbClr val="0070C0"/>
                  </a:solidFill>
                </a:rPr>
                <a:t>PID</a:t>
              </a:r>
              <a:endParaRPr lang="zh-CN" altLang="en-US">
                <a:solidFill>
                  <a:srgbClr val="0070C0"/>
                </a:solidFill>
              </a:endParaRPr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4D872C97-50F0-E4D2-A005-4A8B00D61962}"/>
                </a:ext>
              </a:extLst>
            </p:cNvPr>
            <p:cNvSpPr txBox="1"/>
            <p:nvPr/>
          </p:nvSpPr>
          <p:spPr>
            <a:xfrm>
              <a:off x="4372609" y="3574148"/>
              <a:ext cx="98127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800">
                  <a:solidFill>
                    <a:srgbClr val="0070C0"/>
                  </a:solidFill>
                  <a:latin typeface="+mn-ea"/>
                </a:rPr>
                <a:t>输出值</a:t>
              </a:r>
              <a:endParaRPr lang="zh-CN" altLang="en-US">
                <a:solidFill>
                  <a:srgbClr val="0070C0"/>
                </a:solidFill>
              </a:endParaRPr>
            </a:p>
          </p:txBody>
        </p:sp>
        <p:cxnSp>
          <p:nvCxnSpPr>
            <p:cNvPr id="26" name="直接箭头连接符 25">
              <a:extLst>
                <a:ext uri="{FF2B5EF4-FFF2-40B4-BE49-F238E27FC236}">
                  <a16:creationId xmlns:a16="http://schemas.microsoft.com/office/drawing/2014/main" id="{BB95C24B-344D-3C32-7D07-E18DE21A170C}"/>
                </a:ext>
              </a:extLst>
            </p:cNvPr>
            <p:cNvCxnSpPr>
              <a:cxnSpLocks/>
            </p:cNvCxnSpPr>
            <p:nvPr/>
          </p:nvCxnSpPr>
          <p:spPr>
            <a:xfrm>
              <a:off x="9960210" y="4337660"/>
              <a:ext cx="0" cy="838928"/>
            </a:xfrm>
            <a:prstGeom prst="straightConnector1">
              <a:avLst/>
            </a:prstGeom>
            <a:ln w="28575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箭头连接符 26">
              <a:extLst>
                <a:ext uri="{FF2B5EF4-FFF2-40B4-BE49-F238E27FC236}">
                  <a16:creationId xmlns:a16="http://schemas.microsoft.com/office/drawing/2014/main" id="{DCDF9737-9535-FE99-1F35-A29984A64E92}"/>
                </a:ext>
              </a:extLst>
            </p:cNvPr>
            <p:cNvCxnSpPr>
              <a:cxnSpLocks/>
            </p:cNvCxnSpPr>
            <p:nvPr/>
          </p:nvCxnSpPr>
          <p:spPr>
            <a:xfrm>
              <a:off x="2673873" y="5176588"/>
              <a:ext cx="7286337" cy="0"/>
            </a:xfrm>
            <a:prstGeom prst="straightConnector1">
              <a:avLst/>
            </a:prstGeom>
            <a:ln w="28575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箭头连接符 27">
              <a:extLst>
                <a:ext uri="{FF2B5EF4-FFF2-40B4-BE49-F238E27FC236}">
                  <a16:creationId xmlns:a16="http://schemas.microsoft.com/office/drawing/2014/main" id="{23DD7C3D-3E54-FFB3-D34D-E2943260A0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73873" y="4064797"/>
              <a:ext cx="0" cy="1111791"/>
            </a:xfrm>
            <a:prstGeom prst="straightConnector1">
              <a:avLst/>
            </a:prstGeom>
            <a:ln w="28575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箭头连接符 33">
              <a:extLst>
                <a:ext uri="{FF2B5EF4-FFF2-40B4-BE49-F238E27FC236}">
                  <a16:creationId xmlns:a16="http://schemas.microsoft.com/office/drawing/2014/main" id="{4DF14B75-1F49-D15D-C14D-A13CD2D790A8}"/>
                </a:ext>
              </a:extLst>
            </p:cNvPr>
            <p:cNvCxnSpPr>
              <a:cxnSpLocks/>
            </p:cNvCxnSpPr>
            <p:nvPr/>
          </p:nvCxnSpPr>
          <p:spPr>
            <a:xfrm>
              <a:off x="2673873" y="4064797"/>
              <a:ext cx="432301" cy="0"/>
            </a:xfrm>
            <a:prstGeom prst="straightConnector1">
              <a:avLst/>
            </a:prstGeom>
            <a:ln w="28575" cap="rnd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箭头连接符 34">
              <a:extLst>
                <a:ext uri="{FF2B5EF4-FFF2-40B4-BE49-F238E27FC236}">
                  <a16:creationId xmlns:a16="http://schemas.microsoft.com/office/drawing/2014/main" id="{8B55E1D0-0988-13C7-9364-65703BC4652A}"/>
                </a:ext>
              </a:extLst>
            </p:cNvPr>
            <p:cNvCxnSpPr>
              <a:cxnSpLocks/>
            </p:cNvCxnSpPr>
            <p:nvPr/>
          </p:nvCxnSpPr>
          <p:spPr>
            <a:xfrm>
              <a:off x="1897888" y="3813922"/>
              <a:ext cx="1202417" cy="0"/>
            </a:xfrm>
            <a:prstGeom prst="straightConnector1">
              <a:avLst/>
            </a:prstGeom>
            <a:ln w="28575" cap="rnd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5E4A0D8C-040B-9EBC-7766-C11E15E2879B}"/>
                </a:ext>
              </a:extLst>
            </p:cNvPr>
            <p:cNvSpPr txBox="1"/>
            <p:nvPr/>
          </p:nvSpPr>
          <p:spPr>
            <a:xfrm>
              <a:off x="1744638" y="3429000"/>
              <a:ext cx="97361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800">
                  <a:solidFill>
                    <a:srgbClr val="0070C0"/>
                  </a:solidFill>
                  <a:latin typeface="+mn-ea"/>
                </a:rPr>
                <a:t>目标值</a:t>
              </a:r>
              <a:endParaRPr lang="zh-CN" altLang="en-US">
                <a:solidFill>
                  <a:srgbClr val="0070C0"/>
                </a:solidFill>
              </a:endParaRPr>
            </a:p>
          </p:txBody>
        </p: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FB00FD36-FF7B-B42F-5955-E25B67E6396C}"/>
                </a:ext>
              </a:extLst>
            </p:cNvPr>
            <p:cNvSpPr txBox="1"/>
            <p:nvPr/>
          </p:nvSpPr>
          <p:spPr>
            <a:xfrm>
              <a:off x="1742803" y="4199916"/>
              <a:ext cx="97361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800">
                  <a:solidFill>
                    <a:srgbClr val="0070C0"/>
                  </a:solidFill>
                  <a:latin typeface="+mn-ea"/>
                </a:rPr>
                <a:t>实际值</a:t>
              </a:r>
              <a:endParaRPr lang="zh-CN" altLang="en-US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79070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1354737" y="475762"/>
            <a:ext cx="87265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/>
              <a:t>定位置控制单环与双环比较</a:t>
            </a: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9FEF5B06-665C-F2BA-0EFD-4FA45937C44E}"/>
              </a:ext>
            </a:extLst>
          </p:cNvPr>
          <p:cNvGrpSpPr/>
          <p:nvPr/>
        </p:nvGrpSpPr>
        <p:grpSpPr>
          <a:xfrm>
            <a:off x="695999" y="467372"/>
            <a:ext cx="10800002" cy="540000"/>
            <a:chOff x="664415" y="326304"/>
            <a:chExt cx="10800002" cy="540000"/>
          </a:xfrm>
        </p:grpSpPr>
        <p:sp>
          <p:nvSpPr>
            <p:cNvPr id="4" name="圆角矩形 3"/>
            <p:cNvSpPr/>
            <p:nvPr/>
          </p:nvSpPr>
          <p:spPr>
            <a:xfrm>
              <a:off x="664415" y="362305"/>
              <a:ext cx="540000" cy="468000"/>
            </a:xfrm>
            <a:prstGeom prst="roundRect">
              <a:avLst>
                <a:gd name="adj" fmla="val 22610"/>
              </a:avLst>
            </a:prstGeom>
            <a:solidFill>
              <a:schemeClr val="accent5">
                <a:lumMod val="7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noFill/>
              </a:endParaRPr>
            </a:p>
          </p:txBody>
        </p:sp>
        <p:cxnSp>
          <p:nvCxnSpPr>
            <p:cNvPr id="6" name="直接连接符 5"/>
            <p:cNvCxnSpPr/>
            <p:nvPr/>
          </p:nvCxnSpPr>
          <p:spPr>
            <a:xfrm>
              <a:off x="664417" y="843267"/>
              <a:ext cx="10800000" cy="0"/>
            </a:xfrm>
            <a:prstGeom prst="line">
              <a:avLst/>
            </a:prstGeom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矩形 9"/>
            <p:cNvSpPr/>
            <p:nvPr/>
          </p:nvSpPr>
          <p:spPr>
            <a:xfrm>
              <a:off x="664416" y="662291"/>
              <a:ext cx="540000" cy="180975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Freeform 388"/>
            <p:cNvSpPr>
              <a:spLocks/>
            </p:cNvSpPr>
            <p:nvPr/>
          </p:nvSpPr>
          <p:spPr bwMode="auto">
            <a:xfrm>
              <a:off x="783154" y="475854"/>
              <a:ext cx="302522" cy="252000"/>
            </a:xfrm>
            <a:custGeom>
              <a:avLst/>
              <a:gdLst>
                <a:gd name="T0" fmla="*/ 90 w 111"/>
                <a:gd name="T1" fmla="*/ 55 h 106"/>
                <a:gd name="T2" fmla="*/ 111 w 111"/>
                <a:gd name="T3" fmla="*/ 55 h 106"/>
                <a:gd name="T4" fmla="*/ 55 w 111"/>
                <a:gd name="T5" fmla="*/ 0 h 106"/>
                <a:gd name="T6" fmla="*/ 0 w 111"/>
                <a:gd name="T7" fmla="*/ 55 h 106"/>
                <a:gd name="T8" fmla="*/ 20 w 111"/>
                <a:gd name="T9" fmla="*/ 55 h 106"/>
                <a:gd name="T10" fmla="*/ 20 w 111"/>
                <a:gd name="T11" fmla="*/ 106 h 106"/>
                <a:gd name="T12" fmla="*/ 45 w 111"/>
                <a:gd name="T13" fmla="*/ 106 h 106"/>
                <a:gd name="T14" fmla="*/ 45 w 111"/>
                <a:gd name="T15" fmla="*/ 75 h 106"/>
                <a:gd name="T16" fmla="*/ 66 w 111"/>
                <a:gd name="T17" fmla="*/ 75 h 106"/>
                <a:gd name="T18" fmla="*/ 66 w 111"/>
                <a:gd name="T19" fmla="*/ 106 h 106"/>
                <a:gd name="T20" fmla="*/ 90 w 111"/>
                <a:gd name="T21" fmla="*/ 106 h 106"/>
                <a:gd name="T22" fmla="*/ 90 w 111"/>
                <a:gd name="T23" fmla="*/ 55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1" h="106">
                  <a:moveTo>
                    <a:pt x="90" y="55"/>
                  </a:moveTo>
                  <a:lnTo>
                    <a:pt x="111" y="55"/>
                  </a:lnTo>
                  <a:lnTo>
                    <a:pt x="55" y="0"/>
                  </a:lnTo>
                  <a:lnTo>
                    <a:pt x="0" y="55"/>
                  </a:lnTo>
                  <a:lnTo>
                    <a:pt x="20" y="55"/>
                  </a:lnTo>
                  <a:lnTo>
                    <a:pt x="20" y="106"/>
                  </a:lnTo>
                  <a:lnTo>
                    <a:pt x="45" y="106"/>
                  </a:lnTo>
                  <a:lnTo>
                    <a:pt x="45" y="75"/>
                  </a:lnTo>
                  <a:lnTo>
                    <a:pt x="66" y="75"/>
                  </a:lnTo>
                  <a:lnTo>
                    <a:pt x="66" y="106"/>
                  </a:lnTo>
                  <a:lnTo>
                    <a:pt x="90" y="106"/>
                  </a:lnTo>
                  <a:lnTo>
                    <a:pt x="90" y="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4CAC7A80-C0BE-38B5-F171-D32D1BA2D7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68418" y="326304"/>
              <a:ext cx="1295999" cy="540000"/>
            </a:xfrm>
            <a:prstGeom prst="rect">
              <a:avLst/>
            </a:prstGeom>
          </p:spPr>
        </p:pic>
      </p:grp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8BE52D81-134C-8EB0-891C-B345A18C11A9}"/>
              </a:ext>
            </a:extLst>
          </p:cNvPr>
          <p:cNvGrpSpPr/>
          <p:nvPr/>
        </p:nvGrpSpPr>
        <p:grpSpPr>
          <a:xfrm>
            <a:off x="3432902" y="1803829"/>
            <a:ext cx="5326196" cy="1266538"/>
            <a:chOff x="3550921" y="1930415"/>
            <a:chExt cx="5326196" cy="1266538"/>
          </a:xfrm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E057CCF2-5084-AE9C-6E08-D6BBE4F426FE}"/>
                </a:ext>
              </a:extLst>
            </p:cNvPr>
            <p:cNvSpPr/>
            <p:nvPr/>
          </p:nvSpPr>
          <p:spPr>
            <a:xfrm>
              <a:off x="5245298" y="2153927"/>
              <a:ext cx="1260000" cy="54000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>
                  <a:solidFill>
                    <a:srgbClr val="0070C0"/>
                  </a:solidFill>
                </a:rPr>
                <a:t>位置环</a:t>
              </a:r>
              <a:r>
                <a:rPr lang="en-US" altLang="zh-CN">
                  <a:solidFill>
                    <a:srgbClr val="0070C0"/>
                  </a:solidFill>
                </a:rPr>
                <a:t>PID</a:t>
              </a:r>
              <a:endParaRPr lang="zh-CN" altLang="en-US">
                <a:solidFill>
                  <a:srgbClr val="0070C0"/>
                </a:solidFill>
              </a:endParaRPr>
            </a:p>
          </p:txBody>
        </p:sp>
        <p:cxnSp>
          <p:nvCxnSpPr>
            <p:cNvPr id="5" name="直接箭头连接符 4">
              <a:extLst>
                <a:ext uri="{FF2B5EF4-FFF2-40B4-BE49-F238E27FC236}">
                  <a16:creationId xmlns:a16="http://schemas.microsoft.com/office/drawing/2014/main" id="{2FD814A2-1F09-A9F2-4C00-490FA9AA9BBC}"/>
                </a:ext>
              </a:extLst>
            </p:cNvPr>
            <p:cNvCxnSpPr>
              <a:cxnSpLocks/>
              <a:stCxn id="3" idx="3"/>
              <a:endCxn id="7" idx="1"/>
            </p:cNvCxnSpPr>
            <p:nvPr/>
          </p:nvCxnSpPr>
          <p:spPr>
            <a:xfrm>
              <a:off x="6505298" y="2423927"/>
              <a:ext cx="1111819" cy="0"/>
            </a:xfrm>
            <a:prstGeom prst="straightConnector1">
              <a:avLst/>
            </a:prstGeom>
            <a:ln w="28575" cap="rnd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8F9F6958-90F7-B267-9709-36E92B1831A1}"/>
                </a:ext>
              </a:extLst>
            </p:cNvPr>
            <p:cNvSpPr/>
            <p:nvPr/>
          </p:nvSpPr>
          <p:spPr>
            <a:xfrm>
              <a:off x="7617117" y="2153927"/>
              <a:ext cx="1260000" cy="54000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>
                  <a:solidFill>
                    <a:schemeClr val="tx1"/>
                  </a:solidFill>
                </a:rPr>
                <a:t>电机</a:t>
              </a: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88EE9C4C-62F4-4DF7-2C53-9E4B9642FA25}"/>
                </a:ext>
              </a:extLst>
            </p:cNvPr>
            <p:cNvSpPr txBox="1"/>
            <p:nvPr/>
          </p:nvSpPr>
          <p:spPr>
            <a:xfrm>
              <a:off x="6317882" y="2029338"/>
              <a:ext cx="148665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800">
                  <a:solidFill>
                    <a:srgbClr val="0070C0"/>
                  </a:solidFill>
                  <a:latin typeface="+mn-ea"/>
                </a:rPr>
                <a:t>输出</a:t>
              </a:r>
              <a:r>
                <a:rPr lang="en-US" altLang="zh-CN" sz="1800">
                  <a:solidFill>
                    <a:srgbClr val="0070C0"/>
                  </a:solidFill>
                  <a:latin typeface="+mn-ea"/>
                </a:rPr>
                <a:t>PWM</a:t>
              </a:r>
              <a:endParaRPr lang="zh-CN" altLang="en-US">
                <a:solidFill>
                  <a:srgbClr val="0070C0"/>
                </a:solidFill>
              </a:endParaRPr>
            </a:p>
          </p:txBody>
        </p:sp>
        <p:cxnSp>
          <p:nvCxnSpPr>
            <p:cNvPr id="12" name="直接箭头连接符 11">
              <a:extLst>
                <a:ext uri="{FF2B5EF4-FFF2-40B4-BE49-F238E27FC236}">
                  <a16:creationId xmlns:a16="http://schemas.microsoft.com/office/drawing/2014/main" id="{718205C4-6E1C-5F57-52AF-F0CDA759AD40}"/>
                </a:ext>
              </a:extLst>
            </p:cNvPr>
            <p:cNvCxnSpPr>
              <a:cxnSpLocks/>
            </p:cNvCxnSpPr>
            <p:nvPr/>
          </p:nvCxnSpPr>
          <p:spPr>
            <a:xfrm>
              <a:off x="4683520" y="2550622"/>
              <a:ext cx="561778" cy="0"/>
            </a:xfrm>
            <a:prstGeom prst="straightConnector1">
              <a:avLst/>
            </a:prstGeom>
            <a:ln w="28575" cap="rnd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594E7560-7592-708E-58A6-3CF01B1B49BF}"/>
                </a:ext>
              </a:extLst>
            </p:cNvPr>
            <p:cNvSpPr txBox="1"/>
            <p:nvPr/>
          </p:nvSpPr>
          <p:spPr>
            <a:xfrm>
              <a:off x="3550921" y="1930415"/>
              <a:ext cx="12600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800">
                  <a:solidFill>
                    <a:srgbClr val="0070C0"/>
                  </a:solidFill>
                  <a:latin typeface="+mn-ea"/>
                </a:rPr>
                <a:t>目标位置</a:t>
              </a:r>
              <a:endParaRPr lang="zh-CN" altLang="en-US">
                <a:solidFill>
                  <a:srgbClr val="0070C0"/>
                </a:solidFill>
              </a:endParaRPr>
            </a:p>
          </p:txBody>
        </p:sp>
        <p:cxnSp>
          <p:nvCxnSpPr>
            <p:cNvPr id="16" name="直接箭头连接符 15">
              <a:extLst>
                <a:ext uri="{FF2B5EF4-FFF2-40B4-BE49-F238E27FC236}">
                  <a16:creationId xmlns:a16="http://schemas.microsoft.com/office/drawing/2014/main" id="{1870535C-09D6-E391-FB97-337D140B29ED}"/>
                </a:ext>
              </a:extLst>
            </p:cNvPr>
            <p:cNvCxnSpPr>
              <a:cxnSpLocks/>
            </p:cNvCxnSpPr>
            <p:nvPr/>
          </p:nvCxnSpPr>
          <p:spPr>
            <a:xfrm>
              <a:off x="3627120" y="2299747"/>
              <a:ext cx="1612309" cy="0"/>
            </a:xfrm>
            <a:prstGeom prst="straightConnector1">
              <a:avLst/>
            </a:prstGeom>
            <a:ln w="28575" cap="rnd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437EF879-13E1-21B3-6302-799AC9FDBE0E}"/>
                </a:ext>
              </a:extLst>
            </p:cNvPr>
            <p:cNvSpPr txBox="1"/>
            <p:nvPr/>
          </p:nvSpPr>
          <p:spPr>
            <a:xfrm>
              <a:off x="3550921" y="2556183"/>
              <a:ext cx="118487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800">
                  <a:solidFill>
                    <a:srgbClr val="0070C0"/>
                  </a:solidFill>
                  <a:latin typeface="+mn-ea"/>
                </a:rPr>
                <a:t>实际位置</a:t>
              </a:r>
              <a:endParaRPr lang="zh-CN" altLang="en-US">
                <a:solidFill>
                  <a:srgbClr val="0070C0"/>
                </a:solidFill>
              </a:endParaRPr>
            </a:p>
          </p:txBody>
        </p:sp>
        <p:cxnSp>
          <p:nvCxnSpPr>
            <p:cNvPr id="19" name="直接箭头连接符 18">
              <a:extLst>
                <a:ext uri="{FF2B5EF4-FFF2-40B4-BE49-F238E27FC236}">
                  <a16:creationId xmlns:a16="http://schemas.microsoft.com/office/drawing/2014/main" id="{4B02860E-CBAB-0231-BA1C-7520D8A0FB41}"/>
                </a:ext>
              </a:extLst>
            </p:cNvPr>
            <p:cNvCxnSpPr>
              <a:cxnSpLocks/>
            </p:cNvCxnSpPr>
            <p:nvPr/>
          </p:nvCxnSpPr>
          <p:spPr>
            <a:xfrm>
              <a:off x="8250953" y="2693927"/>
              <a:ext cx="0" cy="503026"/>
            </a:xfrm>
            <a:prstGeom prst="straightConnector1">
              <a:avLst/>
            </a:prstGeom>
            <a:ln w="28575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箭头连接符 19">
              <a:extLst>
                <a:ext uri="{FF2B5EF4-FFF2-40B4-BE49-F238E27FC236}">
                  <a16:creationId xmlns:a16="http://schemas.microsoft.com/office/drawing/2014/main" id="{2DC8EF49-83E6-F2B7-0CDA-9CE12962BD42}"/>
                </a:ext>
              </a:extLst>
            </p:cNvPr>
            <p:cNvCxnSpPr>
              <a:cxnSpLocks/>
            </p:cNvCxnSpPr>
            <p:nvPr/>
          </p:nvCxnSpPr>
          <p:spPr>
            <a:xfrm>
              <a:off x="4683520" y="3196953"/>
              <a:ext cx="3567433" cy="0"/>
            </a:xfrm>
            <a:prstGeom prst="straightConnector1">
              <a:avLst/>
            </a:prstGeom>
            <a:ln w="28575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箭头连接符 20">
              <a:extLst>
                <a:ext uri="{FF2B5EF4-FFF2-40B4-BE49-F238E27FC236}">
                  <a16:creationId xmlns:a16="http://schemas.microsoft.com/office/drawing/2014/main" id="{653DC726-2727-1075-6970-F9DCA13168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83520" y="2550622"/>
              <a:ext cx="0" cy="646331"/>
            </a:xfrm>
            <a:prstGeom prst="straightConnector1">
              <a:avLst/>
            </a:prstGeom>
            <a:ln w="28575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A26E0D5F-0252-5715-4C5C-F21DF0052A0B}"/>
              </a:ext>
            </a:extLst>
          </p:cNvPr>
          <p:cNvGrpSpPr/>
          <p:nvPr/>
        </p:nvGrpSpPr>
        <p:grpSpPr>
          <a:xfrm>
            <a:off x="1567781" y="3890871"/>
            <a:ext cx="8820895" cy="1747588"/>
            <a:chOff x="1507261" y="3429000"/>
            <a:chExt cx="8820895" cy="1747588"/>
          </a:xfrm>
        </p:grpSpPr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9020E8A6-2F07-D04A-97C5-9BA72980C909}"/>
                </a:ext>
              </a:extLst>
            </p:cNvPr>
            <p:cNvSpPr/>
            <p:nvPr/>
          </p:nvSpPr>
          <p:spPr>
            <a:xfrm>
              <a:off x="6696337" y="3797660"/>
              <a:ext cx="1260000" cy="54000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>
                  <a:solidFill>
                    <a:srgbClr val="FF0000"/>
                  </a:solidFill>
                </a:rPr>
                <a:t>速度环</a:t>
              </a:r>
              <a:r>
                <a:rPr lang="en-US" altLang="zh-CN">
                  <a:solidFill>
                    <a:srgbClr val="FF0000"/>
                  </a:solidFill>
                </a:rPr>
                <a:t>PID</a:t>
              </a:r>
              <a:endParaRPr lang="zh-CN" altLang="en-US">
                <a:solidFill>
                  <a:srgbClr val="FF0000"/>
                </a:solidFill>
              </a:endParaRPr>
            </a:p>
          </p:txBody>
        </p:sp>
        <p:cxnSp>
          <p:nvCxnSpPr>
            <p:cNvPr id="43" name="直接箭头连接符 42">
              <a:extLst>
                <a:ext uri="{FF2B5EF4-FFF2-40B4-BE49-F238E27FC236}">
                  <a16:creationId xmlns:a16="http://schemas.microsoft.com/office/drawing/2014/main" id="{4B8F58A0-E1E6-7104-D19B-2F079809E6FD}"/>
                </a:ext>
              </a:extLst>
            </p:cNvPr>
            <p:cNvCxnSpPr>
              <a:cxnSpLocks/>
              <a:stCxn id="42" idx="3"/>
              <a:endCxn id="44" idx="1"/>
            </p:cNvCxnSpPr>
            <p:nvPr/>
          </p:nvCxnSpPr>
          <p:spPr>
            <a:xfrm>
              <a:off x="7956337" y="4067660"/>
              <a:ext cx="1111819" cy="0"/>
            </a:xfrm>
            <a:prstGeom prst="straightConnector1">
              <a:avLst/>
            </a:prstGeom>
            <a:ln w="28575" cap="rnd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F8A91029-B4CF-1BF6-806A-1580798B6F58}"/>
                </a:ext>
              </a:extLst>
            </p:cNvPr>
            <p:cNvSpPr/>
            <p:nvPr/>
          </p:nvSpPr>
          <p:spPr>
            <a:xfrm>
              <a:off x="9068156" y="3797660"/>
              <a:ext cx="1260000" cy="54000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>
                  <a:solidFill>
                    <a:schemeClr val="tx1"/>
                  </a:solidFill>
                </a:rPr>
                <a:t>电机</a:t>
              </a:r>
            </a:p>
          </p:txBody>
        </p:sp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318EAB26-B4A4-AABD-1AF1-3E66C74498B8}"/>
                </a:ext>
              </a:extLst>
            </p:cNvPr>
            <p:cNvSpPr txBox="1"/>
            <p:nvPr/>
          </p:nvSpPr>
          <p:spPr>
            <a:xfrm>
              <a:off x="7911570" y="3673071"/>
              <a:ext cx="120135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800">
                  <a:solidFill>
                    <a:srgbClr val="FF0000"/>
                  </a:solidFill>
                  <a:latin typeface="+mn-ea"/>
                </a:rPr>
                <a:t>输出</a:t>
              </a:r>
              <a:r>
                <a:rPr lang="en-US" altLang="zh-CN" sz="1800">
                  <a:solidFill>
                    <a:srgbClr val="FF0000"/>
                  </a:solidFill>
                  <a:latin typeface="+mn-ea"/>
                </a:rPr>
                <a:t>PWM</a:t>
              </a:r>
              <a:endParaRPr lang="zh-CN" altLang="en-US">
                <a:solidFill>
                  <a:srgbClr val="FF0000"/>
                </a:solidFill>
              </a:endParaRPr>
            </a:p>
          </p:txBody>
        </p:sp>
        <p:cxnSp>
          <p:nvCxnSpPr>
            <p:cNvPr id="46" name="直接箭头连接符 45">
              <a:extLst>
                <a:ext uri="{FF2B5EF4-FFF2-40B4-BE49-F238E27FC236}">
                  <a16:creationId xmlns:a16="http://schemas.microsoft.com/office/drawing/2014/main" id="{A053ECD1-ADCE-2522-31C0-493CD75A985E}"/>
                </a:ext>
              </a:extLst>
            </p:cNvPr>
            <p:cNvCxnSpPr>
              <a:cxnSpLocks/>
            </p:cNvCxnSpPr>
            <p:nvPr/>
          </p:nvCxnSpPr>
          <p:spPr>
            <a:xfrm>
              <a:off x="6134559" y="4194355"/>
              <a:ext cx="561778" cy="0"/>
            </a:xfrm>
            <a:prstGeom prst="straightConnector1">
              <a:avLst/>
            </a:prstGeom>
            <a:ln w="28575" cap="rnd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9717A641-3E6E-D9F6-DB9B-0B7D3B50D247}"/>
                </a:ext>
              </a:extLst>
            </p:cNvPr>
            <p:cNvSpPr txBox="1"/>
            <p:nvPr/>
          </p:nvSpPr>
          <p:spPr>
            <a:xfrm>
              <a:off x="5490717" y="3574148"/>
              <a:ext cx="114115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800">
                  <a:solidFill>
                    <a:srgbClr val="FF0000"/>
                  </a:solidFill>
                  <a:latin typeface="+mn-ea"/>
                </a:rPr>
                <a:t>目标速度</a:t>
              </a:r>
              <a:endParaRPr lang="zh-CN" altLang="en-US">
                <a:solidFill>
                  <a:srgbClr val="FF0000"/>
                </a:solidFill>
              </a:endParaRPr>
            </a:p>
          </p:txBody>
        </p:sp>
        <p:cxnSp>
          <p:nvCxnSpPr>
            <p:cNvPr id="48" name="直接箭头连接符 47">
              <a:extLst>
                <a:ext uri="{FF2B5EF4-FFF2-40B4-BE49-F238E27FC236}">
                  <a16:creationId xmlns:a16="http://schemas.microsoft.com/office/drawing/2014/main" id="{355A4E4A-3CDB-FB6C-DA23-983CE2C28058}"/>
                </a:ext>
              </a:extLst>
            </p:cNvPr>
            <p:cNvCxnSpPr>
              <a:cxnSpLocks/>
            </p:cNvCxnSpPr>
            <p:nvPr/>
          </p:nvCxnSpPr>
          <p:spPr>
            <a:xfrm>
              <a:off x="4378900" y="3943480"/>
              <a:ext cx="2311568" cy="0"/>
            </a:xfrm>
            <a:prstGeom prst="straightConnector1">
              <a:avLst/>
            </a:prstGeom>
            <a:ln w="28575" cap="rnd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06971A96-650D-F7F9-EFE7-DD17FBEAA717}"/>
                </a:ext>
              </a:extLst>
            </p:cNvPr>
            <p:cNvSpPr txBox="1"/>
            <p:nvPr/>
          </p:nvSpPr>
          <p:spPr>
            <a:xfrm>
              <a:off x="4991311" y="4199916"/>
              <a:ext cx="119552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800">
                  <a:solidFill>
                    <a:srgbClr val="FF0000"/>
                  </a:solidFill>
                  <a:latin typeface="+mn-ea"/>
                </a:rPr>
                <a:t>实际速度</a:t>
              </a:r>
              <a:endParaRPr lang="zh-CN" altLang="en-US">
                <a:solidFill>
                  <a:srgbClr val="FF0000"/>
                </a:solidFill>
              </a:endParaRPr>
            </a:p>
          </p:txBody>
        </p:sp>
        <p:cxnSp>
          <p:nvCxnSpPr>
            <p:cNvPr id="50" name="直接箭头连接符 49">
              <a:extLst>
                <a:ext uri="{FF2B5EF4-FFF2-40B4-BE49-F238E27FC236}">
                  <a16:creationId xmlns:a16="http://schemas.microsoft.com/office/drawing/2014/main" id="{C325C38F-5D49-1812-68C7-E7AC13800180}"/>
                </a:ext>
              </a:extLst>
            </p:cNvPr>
            <p:cNvCxnSpPr>
              <a:cxnSpLocks/>
            </p:cNvCxnSpPr>
            <p:nvPr/>
          </p:nvCxnSpPr>
          <p:spPr>
            <a:xfrm>
              <a:off x="9483552" y="4337660"/>
              <a:ext cx="0" cy="503026"/>
            </a:xfrm>
            <a:prstGeom prst="straightConnector1">
              <a:avLst/>
            </a:prstGeom>
            <a:ln w="28575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箭头连接符 50">
              <a:extLst>
                <a:ext uri="{FF2B5EF4-FFF2-40B4-BE49-F238E27FC236}">
                  <a16:creationId xmlns:a16="http://schemas.microsoft.com/office/drawing/2014/main" id="{091E83AB-C74C-9A61-A268-54AD78C0D656}"/>
                </a:ext>
              </a:extLst>
            </p:cNvPr>
            <p:cNvCxnSpPr>
              <a:cxnSpLocks/>
            </p:cNvCxnSpPr>
            <p:nvPr/>
          </p:nvCxnSpPr>
          <p:spPr>
            <a:xfrm>
              <a:off x="6134559" y="4840686"/>
              <a:ext cx="3348993" cy="0"/>
            </a:xfrm>
            <a:prstGeom prst="straightConnector1">
              <a:avLst/>
            </a:prstGeom>
            <a:ln w="28575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箭头连接符 51">
              <a:extLst>
                <a:ext uri="{FF2B5EF4-FFF2-40B4-BE49-F238E27FC236}">
                  <a16:creationId xmlns:a16="http://schemas.microsoft.com/office/drawing/2014/main" id="{2DA8E097-AE16-0C85-995B-B41858FCC87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34559" y="4194355"/>
              <a:ext cx="0" cy="646331"/>
            </a:xfrm>
            <a:prstGeom prst="straightConnector1">
              <a:avLst/>
            </a:prstGeom>
            <a:ln w="28575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1E2FC667-B6C0-3B6F-55D3-88B722F94775}"/>
                </a:ext>
              </a:extLst>
            </p:cNvPr>
            <p:cNvSpPr/>
            <p:nvPr/>
          </p:nvSpPr>
          <p:spPr>
            <a:xfrm>
              <a:off x="3118900" y="3673480"/>
              <a:ext cx="1260000" cy="54000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>
                  <a:solidFill>
                    <a:srgbClr val="0070C0"/>
                  </a:solidFill>
                </a:rPr>
                <a:t>位置环</a:t>
              </a:r>
              <a:r>
                <a:rPr lang="en-US" altLang="zh-CN">
                  <a:solidFill>
                    <a:srgbClr val="0070C0"/>
                  </a:solidFill>
                </a:rPr>
                <a:t>PID</a:t>
              </a:r>
              <a:endParaRPr lang="zh-CN" altLang="en-US">
                <a:solidFill>
                  <a:srgbClr val="0070C0"/>
                </a:solidFill>
              </a:endParaRPr>
            </a:p>
          </p:txBody>
        </p:sp>
        <p:sp>
          <p:nvSpPr>
            <p:cNvPr id="76" name="文本框 75">
              <a:extLst>
                <a:ext uri="{FF2B5EF4-FFF2-40B4-BE49-F238E27FC236}">
                  <a16:creationId xmlns:a16="http://schemas.microsoft.com/office/drawing/2014/main" id="{525A9495-3EB0-4D63-5620-2195778140E7}"/>
                </a:ext>
              </a:extLst>
            </p:cNvPr>
            <p:cNvSpPr txBox="1"/>
            <p:nvPr/>
          </p:nvSpPr>
          <p:spPr>
            <a:xfrm>
              <a:off x="4372608" y="3574148"/>
              <a:ext cx="111810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800">
                  <a:solidFill>
                    <a:srgbClr val="0070C0"/>
                  </a:solidFill>
                  <a:latin typeface="+mn-ea"/>
                </a:rPr>
                <a:t>输出速度</a:t>
              </a:r>
              <a:endParaRPr lang="zh-CN" altLang="en-US">
                <a:solidFill>
                  <a:srgbClr val="0070C0"/>
                </a:solidFill>
              </a:endParaRPr>
            </a:p>
          </p:txBody>
        </p:sp>
        <p:cxnSp>
          <p:nvCxnSpPr>
            <p:cNvPr id="77" name="直接箭头连接符 76">
              <a:extLst>
                <a:ext uri="{FF2B5EF4-FFF2-40B4-BE49-F238E27FC236}">
                  <a16:creationId xmlns:a16="http://schemas.microsoft.com/office/drawing/2014/main" id="{76351105-7309-8807-1307-7ABB0DB97264}"/>
                </a:ext>
              </a:extLst>
            </p:cNvPr>
            <p:cNvCxnSpPr>
              <a:cxnSpLocks/>
            </p:cNvCxnSpPr>
            <p:nvPr/>
          </p:nvCxnSpPr>
          <p:spPr>
            <a:xfrm>
              <a:off x="9960210" y="4337660"/>
              <a:ext cx="0" cy="838928"/>
            </a:xfrm>
            <a:prstGeom prst="straightConnector1">
              <a:avLst/>
            </a:prstGeom>
            <a:ln w="28575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接箭头连接符 77">
              <a:extLst>
                <a:ext uri="{FF2B5EF4-FFF2-40B4-BE49-F238E27FC236}">
                  <a16:creationId xmlns:a16="http://schemas.microsoft.com/office/drawing/2014/main" id="{11989538-6F29-B0AD-9C71-4CAC0A484C35}"/>
                </a:ext>
              </a:extLst>
            </p:cNvPr>
            <p:cNvCxnSpPr>
              <a:cxnSpLocks/>
            </p:cNvCxnSpPr>
            <p:nvPr/>
          </p:nvCxnSpPr>
          <p:spPr>
            <a:xfrm>
              <a:off x="2673873" y="5176588"/>
              <a:ext cx="7286337" cy="0"/>
            </a:xfrm>
            <a:prstGeom prst="straightConnector1">
              <a:avLst/>
            </a:prstGeom>
            <a:ln w="28575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接箭头连接符 78">
              <a:extLst>
                <a:ext uri="{FF2B5EF4-FFF2-40B4-BE49-F238E27FC236}">
                  <a16:creationId xmlns:a16="http://schemas.microsoft.com/office/drawing/2014/main" id="{52B0E37C-8574-4901-E488-CCD70CF437B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73873" y="4064797"/>
              <a:ext cx="0" cy="1111791"/>
            </a:xfrm>
            <a:prstGeom prst="straightConnector1">
              <a:avLst/>
            </a:prstGeom>
            <a:ln w="28575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接箭头连接符 79">
              <a:extLst>
                <a:ext uri="{FF2B5EF4-FFF2-40B4-BE49-F238E27FC236}">
                  <a16:creationId xmlns:a16="http://schemas.microsoft.com/office/drawing/2014/main" id="{88FF4262-3511-327C-8A64-CF23D21D406A}"/>
                </a:ext>
              </a:extLst>
            </p:cNvPr>
            <p:cNvCxnSpPr>
              <a:cxnSpLocks/>
            </p:cNvCxnSpPr>
            <p:nvPr/>
          </p:nvCxnSpPr>
          <p:spPr>
            <a:xfrm>
              <a:off x="2673873" y="4064797"/>
              <a:ext cx="432301" cy="0"/>
            </a:xfrm>
            <a:prstGeom prst="straightConnector1">
              <a:avLst/>
            </a:prstGeom>
            <a:ln w="28575" cap="rnd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接箭头连接符 80">
              <a:extLst>
                <a:ext uri="{FF2B5EF4-FFF2-40B4-BE49-F238E27FC236}">
                  <a16:creationId xmlns:a16="http://schemas.microsoft.com/office/drawing/2014/main" id="{A5374C58-22C5-0060-4099-158D2DF1DA8E}"/>
                </a:ext>
              </a:extLst>
            </p:cNvPr>
            <p:cNvCxnSpPr>
              <a:cxnSpLocks/>
            </p:cNvCxnSpPr>
            <p:nvPr/>
          </p:nvCxnSpPr>
          <p:spPr>
            <a:xfrm>
              <a:off x="1625157" y="3813922"/>
              <a:ext cx="1475148" cy="0"/>
            </a:xfrm>
            <a:prstGeom prst="straightConnector1">
              <a:avLst/>
            </a:prstGeom>
            <a:ln w="28575" cap="rnd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文本框 81">
              <a:extLst>
                <a:ext uri="{FF2B5EF4-FFF2-40B4-BE49-F238E27FC236}">
                  <a16:creationId xmlns:a16="http://schemas.microsoft.com/office/drawing/2014/main" id="{6CA5C93A-6735-3518-9860-C7335F5B3435}"/>
                </a:ext>
              </a:extLst>
            </p:cNvPr>
            <p:cNvSpPr txBox="1"/>
            <p:nvPr/>
          </p:nvSpPr>
          <p:spPr>
            <a:xfrm>
              <a:off x="1507261" y="3429000"/>
              <a:ext cx="121588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800">
                  <a:solidFill>
                    <a:srgbClr val="0070C0"/>
                  </a:solidFill>
                  <a:latin typeface="+mn-ea"/>
                </a:rPr>
                <a:t>目标位置</a:t>
              </a:r>
              <a:endParaRPr lang="zh-CN" altLang="en-US">
                <a:solidFill>
                  <a:srgbClr val="0070C0"/>
                </a:solidFill>
              </a:endParaRPr>
            </a:p>
          </p:txBody>
        </p:sp>
        <p:sp>
          <p:nvSpPr>
            <p:cNvPr id="83" name="文本框 82">
              <a:extLst>
                <a:ext uri="{FF2B5EF4-FFF2-40B4-BE49-F238E27FC236}">
                  <a16:creationId xmlns:a16="http://schemas.microsoft.com/office/drawing/2014/main" id="{F765D017-6F1A-0ED4-1BCC-1358E0B49F41}"/>
                </a:ext>
              </a:extLst>
            </p:cNvPr>
            <p:cNvSpPr txBox="1"/>
            <p:nvPr/>
          </p:nvSpPr>
          <p:spPr>
            <a:xfrm>
              <a:off x="1513996" y="4199916"/>
              <a:ext cx="120241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800">
                  <a:solidFill>
                    <a:srgbClr val="0070C0"/>
                  </a:solidFill>
                  <a:latin typeface="+mn-ea"/>
                </a:rPr>
                <a:t>实际位置</a:t>
              </a:r>
              <a:endParaRPr lang="zh-CN" altLang="en-US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1639256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1354737" y="475762"/>
            <a:ext cx="87265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/>
              <a:t>双环</a:t>
            </a:r>
            <a:r>
              <a:rPr lang="en-US" altLang="zh-CN" sz="2800"/>
              <a:t>PID</a:t>
            </a:r>
            <a:r>
              <a:rPr lang="zh-CN" altLang="en-US" sz="2800"/>
              <a:t>程序实现</a:t>
            </a: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9FEF5B06-665C-F2BA-0EFD-4FA45937C44E}"/>
              </a:ext>
            </a:extLst>
          </p:cNvPr>
          <p:cNvGrpSpPr/>
          <p:nvPr/>
        </p:nvGrpSpPr>
        <p:grpSpPr>
          <a:xfrm>
            <a:off x="695999" y="467372"/>
            <a:ext cx="10800002" cy="540000"/>
            <a:chOff x="664415" y="326304"/>
            <a:chExt cx="10800002" cy="540000"/>
          </a:xfrm>
        </p:grpSpPr>
        <p:sp>
          <p:nvSpPr>
            <p:cNvPr id="4" name="圆角矩形 3"/>
            <p:cNvSpPr/>
            <p:nvPr/>
          </p:nvSpPr>
          <p:spPr>
            <a:xfrm>
              <a:off x="664415" y="362305"/>
              <a:ext cx="540000" cy="468000"/>
            </a:xfrm>
            <a:prstGeom prst="roundRect">
              <a:avLst>
                <a:gd name="adj" fmla="val 22610"/>
              </a:avLst>
            </a:prstGeom>
            <a:solidFill>
              <a:schemeClr val="accent5">
                <a:lumMod val="7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noFill/>
              </a:endParaRPr>
            </a:p>
          </p:txBody>
        </p:sp>
        <p:cxnSp>
          <p:nvCxnSpPr>
            <p:cNvPr id="6" name="直接连接符 5"/>
            <p:cNvCxnSpPr/>
            <p:nvPr/>
          </p:nvCxnSpPr>
          <p:spPr>
            <a:xfrm>
              <a:off x="664417" y="843267"/>
              <a:ext cx="10800000" cy="0"/>
            </a:xfrm>
            <a:prstGeom prst="line">
              <a:avLst/>
            </a:prstGeom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矩形 9"/>
            <p:cNvSpPr/>
            <p:nvPr/>
          </p:nvSpPr>
          <p:spPr>
            <a:xfrm>
              <a:off x="664416" y="662291"/>
              <a:ext cx="540000" cy="180975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Freeform 388"/>
            <p:cNvSpPr>
              <a:spLocks/>
            </p:cNvSpPr>
            <p:nvPr/>
          </p:nvSpPr>
          <p:spPr bwMode="auto">
            <a:xfrm>
              <a:off x="783154" y="475854"/>
              <a:ext cx="302522" cy="252000"/>
            </a:xfrm>
            <a:custGeom>
              <a:avLst/>
              <a:gdLst>
                <a:gd name="T0" fmla="*/ 90 w 111"/>
                <a:gd name="T1" fmla="*/ 55 h 106"/>
                <a:gd name="T2" fmla="*/ 111 w 111"/>
                <a:gd name="T3" fmla="*/ 55 h 106"/>
                <a:gd name="T4" fmla="*/ 55 w 111"/>
                <a:gd name="T5" fmla="*/ 0 h 106"/>
                <a:gd name="T6" fmla="*/ 0 w 111"/>
                <a:gd name="T7" fmla="*/ 55 h 106"/>
                <a:gd name="T8" fmla="*/ 20 w 111"/>
                <a:gd name="T9" fmla="*/ 55 h 106"/>
                <a:gd name="T10" fmla="*/ 20 w 111"/>
                <a:gd name="T11" fmla="*/ 106 h 106"/>
                <a:gd name="T12" fmla="*/ 45 w 111"/>
                <a:gd name="T13" fmla="*/ 106 h 106"/>
                <a:gd name="T14" fmla="*/ 45 w 111"/>
                <a:gd name="T15" fmla="*/ 75 h 106"/>
                <a:gd name="T16" fmla="*/ 66 w 111"/>
                <a:gd name="T17" fmla="*/ 75 h 106"/>
                <a:gd name="T18" fmla="*/ 66 w 111"/>
                <a:gd name="T19" fmla="*/ 106 h 106"/>
                <a:gd name="T20" fmla="*/ 90 w 111"/>
                <a:gd name="T21" fmla="*/ 106 h 106"/>
                <a:gd name="T22" fmla="*/ 90 w 111"/>
                <a:gd name="T23" fmla="*/ 55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1" h="106">
                  <a:moveTo>
                    <a:pt x="90" y="55"/>
                  </a:moveTo>
                  <a:lnTo>
                    <a:pt x="111" y="55"/>
                  </a:lnTo>
                  <a:lnTo>
                    <a:pt x="55" y="0"/>
                  </a:lnTo>
                  <a:lnTo>
                    <a:pt x="0" y="55"/>
                  </a:lnTo>
                  <a:lnTo>
                    <a:pt x="20" y="55"/>
                  </a:lnTo>
                  <a:lnTo>
                    <a:pt x="20" y="106"/>
                  </a:lnTo>
                  <a:lnTo>
                    <a:pt x="45" y="106"/>
                  </a:lnTo>
                  <a:lnTo>
                    <a:pt x="45" y="75"/>
                  </a:lnTo>
                  <a:lnTo>
                    <a:pt x="66" y="75"/>
                  </a:lnTo>
                  <a:lnTo>
                    <a:pt x="66" y="106"/>
                  </a:lnTo>
                  <a:lnTo>
                    <a:pt x="90" y="106"/>
                  </a:lnTo>
                  <a:lnTo>
                    <a:pt x="90" y="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4CAC7A80-C0BE-38B5-F171-D32D1BA2D7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68418" y="326304"/>
              <a:ext cx="1295999" cy="540000"/>
            </a:xfrm>
            <a:prstGeom prst="rect">
              <a:avLst/>
            </a:prstGeom>
          </p:spPr>
        </p:pic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450139B9-1788-51A4-01F9-4CFC4D4D9A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999" y="1900515"/>
            <a:ext cx="3492000" cy="258789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4B54604-752C-67E6-3CA3-390DEC5A9B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0000" y="1900515"/>
            <a:ext cx="3492000" cy="3034993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EC052DF2-0959-A519-D7FF-02F21FD22B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4000" y="1900515"/>
            <a:ext cx="3492000" cy="2930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73505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1354737" y="475762"/>
            <a:ext cx="87265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/>
              <a:t>倒立摆硬件结构</a:t>
            </a: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9FEF5B06-665C-F2BA-0EFD-4FA45937C44E}"/>
              </a:ext>
            </a:extLst>
          </p:cNvPr>
          <p:cNvGrpSpPr/>
          <p:nvPr/>
        </p:nvGrpSpPr>
        <p:grpSpPr>
          <a:xfrm>
            <a:off x="695999" y="467372"/>
            <a:ext cx="10800002" cy="540000"/>
            <a:chOff x="664415" y="326304"/>
            <a:chExt cx="10800002" cy="540000"/>
          </a:xfrm>
        </p:grpSpPr>
        <p:sp>
          <p:nvSpPr>
            <p:cNvPr id="4" name="圆角矩形 3"/>
            <p:cNvSpPr/>
            <p:nvPr/>
          </p:nvSpPr>
          <p:spPr>
            <a:xfrm>
              <a:off x="664415" y="362305"/>
              <a:ext cx="540000" cy="468000"/>
            </a:xfrm>
            <a:prstGeom prst="roundRect">
              <a:avLst>
                <a:gd name="adj" fmla="val 22610"/>
              </a:avLst>
            </a:prstGeom>
            <a:solidFill>
              <a:schemeClr val="accent5">
                <a:lumMod val="7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noFill/>
              </a:endParaRPr>
            </a:p>
          </p:txBody>
        </p:sp>
        <p:cxnSp>
          <p:nvCxnSpPr>
            <p:cNvPr id="6" name="直接连接符 5"/>
            <p:cNvCxnSpPr/>
            <p:nvPr/>
          </p:nvCxnSpPr>
          <p:spPr>
            <a:xfrm>
              <a:off x="664417" y="843267"/>
              <a:ext cx="10800000" cy="0"/>
            </a:xfrm>
            <a:prstGeom prst="line">
              <a:avLst/>
            </a:prstGeom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矩形 9"/>
            <p:cNvSpPr/>
            <p:nvPr/>
          </p:nvSpPr>
          <p:spPr>
            <a:xfrm>
              <a:off x="664416" y="662291"/>
              <a:ext cx="540000" cy="180975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Freeform 388"/>
            <p:cNvSpPr>
              <a:spLocks/>
            </p:cNvSpPr>
            <p:nvPr/>
          </p:nvSpPr>
          <p:spPr bwMode="auto">
            <a:xfrm>
              <a:off x="783154" y="475854"/>
              <a:ext cx="302522" cy="252000"/>
            </a:xfrm>
            <a:custGeom>
              <a:avLst/>
              <a:gdLst>
                <a:gd name="T0" fmla="*/ 90 w 111"/>
                <a:gd name="T1" fmla="*/ 55 h 106"/>
                <a:gd name="T2" fmla="*/ 111 w 111"/>
                <a:gd name="T3" fmla="*/ 55 h 106"/>
                <a:gd name="T4" fmla="*/ 55 w 111"/>
                <a:gd name="T5" fmla="*/ 0 h 106"/>
                <a:gd name="T6" fmla="*/ 0 w 111"/>
                <a:gd name="T7" fmla="*/ 55 h 106"/>
                <a:gd name="T8" fmla="*/ 20 w 111"/>
                <a:gd name="T9" fmla="*/ 55 h 106"/>
                <a:gd name="T10" fmla="*/ 20 w 111"/>
                <a:gd name="T11" fmla="*/ 106 h 106"/>
                <a:gd name="T12" fmla="*/ 45 w 111"/>
                <a:gd name="T13" fmla="*/ 106 h 106"/>
                <a:gd name="T14" fmla="*/ 45 w 111"/>
                <a:gd name="T15" fmla="*/ 75 h 106"/>
                <a:gd name="T16" fmla="*/ 66 w 111"/>
                <a:gd name="T17" fmla="*/ 75 h 106"/>
                <a:gd name="T18" fmla="*/ 66 w 111"/>
                <a:gd name="T19" fmla="*/ 106 h 106"/>
                <a:gd name="T20" fmla="*/ 90 w 111"/>
                <a:gd name="T21" fmla="*/ 106 h 106"/>
                <a:gd name="T22" fmla="*/ 90 w 111"/>
                <a:gd name="T23" fmla="*/ 55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1" h="106">
                  <a:moveTo>
                    <a:pt x="90" y="55"/>
                  </a:moveTo>
                  <a:lnTo>
                    <a:pt x="111" y="55"/>
                  </a:lnTo>
                  <a:lnTo>
                    <a:pt x="55" y="0"/>
                  </a:lnTo>
                  <a:lnTo>
                    <a:pt x="0" y="55"/>
                  </a:lnTo>
                  <a:lnTo>
                    <a:pt x="20" y="55"/>
                  </a:lnTo>
                  <a:lnTo>
                    <a:pt x="20" y="106"/>
                  </a:lnTo>
                  <a:lnTo>
                    <a:pt x="45" y="106"/>
                  </a:lnTo>
                  <a:lnTo>
                    <a:pt x="45" y="75"/>
                  </a:lnTo>
                  <a:lnTo>
                    <a:pt x="66" y="75"/>
                  </a:lnTo>
                  <a:lnTo>
                    <a:pt x="66" y="106"/>
                  </a:lnTo>
                  <a:lnTo>
                    <a:pt x="90" y="106"/>
                  </a:lnTo>
                  <a:lnTo>
                    <a:pt x="90" y="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4CAC7A80-C0BE-38B5-F171-D32D1BA2D7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68418" y="326304"/>
              <a:ext cx="1295999" cy="540000"/>
            </a:xfrm>
            <a:prstGeom prst="rect">
              <a:avLst/>
            </a:prstGeom>
          </p:spPr>
        </p:pic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A86218EC-8862-2BB4-D46D-C84EEE6D6A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9836" y="1744930"/>
            <a:ext cx="3096551" cy="412873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ACC13E1-E374-EA47-981B-F0D209D486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5614" y="1744930"/>
            <a:ext cx="3096551" cy="4128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80458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1354737" y="475762"/>
            <a:ext cx="87265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/>
              <a:t>倒立摆硬件结构</a:t>
            </a: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9FEF5B06-665C-F2BA-0EFD-4FA45937C44E}"/>
              </a:ext>
            </a:extLst>
          </p:cNvPr>
          <p:cNvGrpSpPr/>
          <p:nvPr/>
        </p:nvGrpSpPr>
        <p:grpSpPr>
          <a:xfrm>
            <a:off x="695999" y="467372"/>
            <a:ext cx="10800002" cy="540000"/>
            <a:chOff x="664415" y="326304"/>
            <a:chExt cx="10800002" cy="540000"/>
          </a:xfrm>
        </p:grpSpPr>
        <p:sp>
          <p:nvSpPr>
            <p:cNvPr id="4" name="圆角矩形 3"/>
            <p:cNvSpPr/>
            <p:nvPr/>
          </p:nvSpPr>
          <p:spPr>
            <a:xfrm>
              <a:off x="664415" y="362305"/>
              <a:ext cx="540000" cy="468000"/>
            </a:xfrm>
            <a:prstGeom prst="roundRect">
              <a:avLst>
                <a:gd name="adj" fmla="val 22610"/>
              </a:avLst>
            </a:prstGeom>
            <a:solidFill>
              <a:schemeClr val="accent5">
                <a:lumMod val="7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noFill/>
              </a:endParaRPr>
            </a:p>
          </p:txBody>
        </p:sp>
        <p:cxnSp>
          <p:nvCxnSpPr>
            <p:cNvPr id="6" name="直接连接符 5"/>
            <p:cNvCxnSpPr/>
            <p:nvPr/>
          </p:nvCxnSpPr>
          <p:spPr>
            <a:xfrm>
              <a:off x="664417" y="843267"/>
              <a:ext cx="10800000" cy="0"/>
            </a:xfrm>
            <a:prstGeom prst="line">
              <a:avLst/>
            </a:prstGeom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矩形 9"/>
            <p:cNvSpPr/>
            <p:nvPr/>
          </p:nvSpPr>
          <p:spPr>
            <a:xfrm>
              <a:off x="664416" y="662291"/>
              <a:ext cx="540000" cy="180975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Freeform 388"/>
            <p:cNvSpPr>
              <a:spLocks/>
            </p:cNvSpPr>
            <p:nvPr/>
          </p:nvSpPr>
          <p:spPr bwMode="auto">
            <a:xfrm>
              <a:off x="783154" y="475854"/>
              <a:ext cx="302522" cy="252000"/>
            </a:xfrm>
            <a:custGeom>
              <a:avLst/>
              <a:gdLst>
                <a:gd name="T0" fmla="*/ 90 w 111"/>
                <a:gd name="T1" fmla="*/ 55 h 106"/>
                <a:gd name="T2" fmla="*/ 111 w 111"/>
                <a:gd name="T3" fmla="*/ 55 h 106"/>
                <a:gd name="T4" fmla="*/ 55 w 111"/>
                <a:gd name="T5" fmla="*/ 0 h 106"/>
                <a:gd name="T6" fmla="*/ 0 w 111"/>
                <a:gd name="T7" fmla="*/ 55 h 106"/>
                <a:gd name="T8" fmla="*/ 20 w 111"/>
                <a:gd name="T9" fmla="*/ 55 h 106"/>
                <a:gd name="T10" fmla="*/ 20 w 111"/>
                <a:gd name="T11" fmla="*/ 106 h 106"/>
                <a:gd name="T12" fmla="*/ 45 w 111"/>
                <a:gd name="T13" fmla="*/ 106 h 106"/>
                <a:gd name="T14" fmla="*/ 45 w 111"/>
                <a:gd name="T15" fmla="*/ 75 h 106"/>
                <a:gd name="T16" fmla="*/ 66 w 111"/>
                <a:gd name="T17" fmla="*/ 75 h 106"/>
                <a:gd name="T18" fmla="*/ 66 w 111"/>
                <a:gd name="T19" fmla="*/ 106 h 106"/>
                <a:gd name="T20" fmla="*/ 90 w 111"/>
                <a:gd name="T21" fmla="*/ 106 h 106"/>
                <a:gd name="T22" fmla="*/ 90 w 111"/>
                <a:gd name="T23" fmla="*/ 55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1" h="106">
                  <a:moveTo>
                    <a:pt x="90" y="55"/>
                  </a:moveTo>
                  <a:lnTo>
                    <a:pt x="111" y="55"/>
                  </a:lnTo>
                  <a:lnTo>
                    <a:pt x="55" y="0"/>
                  </a:lnTo>
                  <a:lnTo>
                    <a:pt x="0" y="55"/>
                  </a:lnTo>
                  <a:lnTo>
                    <a:pt x="20" y="55"/>
                  </a:lnTo>
                  <a:lnTo>
                    <a:pt x="20" y="106"/>
                  </a:lnTo>
                  <a:lnTo>
                    <a:pt x="45" y="106"/>
                  </a:lnTo>
                  <a:lnTo>
                    <a:pt x="45" y="75"/>
                  </a:lnTo>
                  <a:lnTo>
                    <a:pt x="66" y="75"/>
                  </a:lnTo>
                  <a:lnTo>
                    <a:pt x="66" y="106"/>
                  </a:lnTo>
                  <a:lnTo>
                    <a:pt x="90" y="106"/>
                  </a:lnTo>
                  <a:lnTo>
                    <a:pt x="90" y="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4CAC7A80-C0BE-38B5-F171-D32D1BA2D7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68418" y="326304"/>
              <a:ext cx="1295999" cy="540000"/>
            </a:xfrm>
            <a:prstGeom prst="rect">
              <a:avLst/>
            </a:prstGeom>
          </p:spPr>
        </p:pic>
      </p:grpSp>
      <p:pic>
        <p:nvPicPr>
          <p:cNvPr id="18" name="图片 17">
            <a:extLst>
              <a:ext uri="{FF2B5EF4-FFF2-40B4-BE49-F238E27FC236}">
                <a16:creationId xmlns:a16="http://schemas.microsoft.com/office/drawing/2014/main" id="{F68AAC74-DD10-7811-5ADB-ACA804E9D8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999" y="1524335"/>
            <a:ext cx="2031642" cy="2031642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C8A69969-F9BE-DCEA-B659-BACE8E0CF7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6968" y="1524335"/>
            <a:ext cx="7411717" cy="2031639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294D8AE4-233A-22D5-A454-6765309AAD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5999" y="3878939"/>
            <a:ext cx="2031642" cy="20102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3F86267-6593-185F-5A96-83D82CB73B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25877" y="3878939"/>
            <a:ext cx="7713900" cy="2006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95110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1354737" y="475762"/>
            <a:ext cx="87265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/>
              <a:t>倒立摆硬件结构</a:t>
            </a: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9FEF5B06-665C-F2BA-0EFD-4FA45937C44E}"/>
              </a:ext>
            </a:extLst>
          </p:cNvPr>
          <p:cNvGrpSpPr/>
          <p:nvPr/>
        </p:nvGrpSpPr>
        <p:grpSpPr>
          <a:xfrm>
            <a:off x="695999" y="467372"/>
            <a:ext cx="10800002" cy="540000"/>
            <a:chOff x="664415" y="326304"/>
            <a:chExt cx="10800002" cy="540000"/>
          </a:xfrm>
        </p:grpSpPr>
        <p:sp>
          <p:nvSpPr>
            <p:cNvPr id="4" name="圆角矩形 3"/>
            <p:cNvSpPr/>
            <p:nvPr/>
          </p:nvSpPr>
          <p:spPr>
            <a:xfrm>
              <a:off x="664415" y="362305"/>
              <a:ext cx="540000" cy="468000"/>
            </a:xfrm>
            <a:prstGeom prst="roundRect">
              <a:avLst>
                <a:gd name="adj" fmla="val 22610"/>
              </a:avLst>
            </a:prstGeom>
            <a:solidFill>
              <a:schemeClr val="accent5">
                <a:lumMod val="7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noFill/>
              </a:endParaRPr>
            </a:p>
          </p:txBody>
        </p:sp>
        <p:cxnSp>
          <p:nvCxnSpPr>
            <p:cNvPr id="6" name="直接连接符 5"/>
            <p:cNvCxnSpPr/>
            <p:nvPr/>
          </p:nvCxnSpPr>
          <p:spPr>
            <a:xfrm>
              <a:off x="664417" y="843267"/>
              <a:ext cx="10800000" cy="0"/>
            </a:xfrm>
            <a:prstGeom prst="line">
              <a:avLst/>
            </a:prstGeom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矩形 9"/>
            <p:cNvSpPr/>
            <p:nvPr/>
          </p:nvSpPr>
          <p:spPr>
            <a:xfrm>
              <a:off x="664416" y="662291"/>
              <a:ext cx="540000" cy="180975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Freeform 388"/>
            <p:cNvSpPr>
              <a:spLocks/>
            </p:cNvSpPr>
            <p:nvPr/>
          </p:nvSpPr>
          <p:spPr bwMode="auto">
            <a:xfrm>
              <a:off x="783154" y="475854"/>
              <a:ext cx="302522" cy="252000"/>
            </a:xfrm>
            <a:custGeom>
              <a:avLst/>
              <a:gdLst>
                <a:gd name="T0" fmla="*/ 90 w 111"/>
                <a:gd name="T1" fmla="*/ 55 h 106"/>
                <a:gd name="T2" fmla="*/ 111 w 111"/>
                <a:gd name="T3" fmla="*/ 55 h 106"/>
                <a:gd name="T4" fmla="*/ 55 w 111"/>
                <a:gd name="T5" fmla="*/ 0 h 106"/>
                <a:gd name="T6" fmla="*/ 0 w 111"/>
                <a:gd name="T7" fmla="*/ 55 h 106"/>
                <a:gd name="T8" fmla="*/ 20 w 111"/>
                <a:gd name="T9" fmla="*/ 55 h 106"/>
                <a:gd name="T10" fmla="*/ 20 w 111"/>
                <a:gd name="T11" fmla="*/ 106 h 106"/>
                <a:gd name="T12" fmla="*/ 45 w 111"/>
                <a:gd name="T13" fmla="*/ 106 h 106"/>
                <a:gd name="T14" fmla="*/ 45 w 111"/>
                <a:gd name="T15" fmla="*/ 75 h 106"/>
                <a:gd name="T16" fmla="*/ 66 w 111"/>
                <a:gd name="T17" fmla="*/ 75 h 106"/>
                <a:gd name="T18" fmla="*/ 66 w 111"/>
                <a:gd name="T19" fmla="*/ 106 h 106"/>
                <a:gd name="T20" fmla="*/ 90 w 111"/>
                <a:gd name="T21" fmla="*/ 106 h 106"/>
                <a:gd name="T22" fmla="*/ 90 w 111"/>
                <a:gd name="T23" fmla="*/ 55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1" h="106">
                  <a:moveTo>
                    <a:pt x="90" y="55"/>
                  </a:moveTo>
                  <a:lnTo>
                    <a:pt x="111" y="55"/>
                  </a:lnTo>
                  <a:lnTo>
                    <a:pt x="55" y="0"/>
                  </a:lnTo>
                  <a:lnTo>
                    <a:pt x="0" y="55"/>
                  </a:lnTo>
                  <a:lnTo>
                    <a:pt x="20" y="55"/>
                  </a:lnTo>
                  <a:lnTo>
                    <a:pt x="20" y="106"/>
                  </a:lnTo>
                  <a:lnTo>
                    <a:pt x="45" y="106"/>
                  </a:lnTo>
                  <a:lnTo>
                    <a:pt x="45" y="75"/>
                  </a:lnTo>
                  <a:lnTo>
                    <a:pt x="66" y="75"/>
                  </a:lnTo>
                  <a:lnTo>
                    <a:pt x="66" y="106"/>
                  </a:lnTo>
                  <a:lnTo>
                    <a:pt x="90" y="106"/>
                  </a:lnTo>
                  <a:lnTo>
                    <a:pt x="90" y="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4CAC7A80-C0BE-38B5-F171-D32D1BA2D7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68418" y="326304"/>
              <a:ext cx="1295999" cy="540000"/>
            </a:xfrm>
            <a:prstGeom prst="rect">
              <a:avLst/>
            </a:prstGeom>
          </p:spPr>
        </p:pic>
      </p:grpSp>
      <p:pic>
        <p:nvPicPr>
          <p:cNvPr id="9" name="图片 8">
            <a:extLst>
              <a:ext uri="{FF2B5EF4-FFF2-40B4-BE49-F238E27FC236}">
                <a16:creationId xmlns:a16="http://schemas.microsoft.com/office/drawing/2014/main" id="{FA9029F6-E786-2E97-FCEF-9D98026893B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32" b="7133"/>
          <a:stretch/>
        </p:blipFill>
        <p:spPr>
          <a:xfrm>
            <a:off x="5239100" y="3837169"/>
            <a:ext cx="3369775" cy="205251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51C2983B-8248-18FC-0289-2C2E1CC7F3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6590" y="3831215"/>
            <a:ext cx="2052510" cy="205251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FADABE63-BAD3-1DFC-B0DD-2C46121F3A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738" y="1524335"/>
            <a:ext cx="6287795" cy="205150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4E35883-6276-8AE3-BC27-AD6D6A81BF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30907" y="1524335"/>
            <a:ext cx="3520056" cy="2052510"/>
          </a:xfrm>
          <a:prstGeom prst="rect">
            <a:avLst/>
          </a:prstGeom>
        </p:spPr>
      </p:pic>
      <p:sp>
        <p:nvSpPr>
          <p:cNvPr id="29" name="文本框 28">
            <a:extLst>
              <a:ext uri="{FF2B5EF4-FFF2-40B4-BE49-F238E27FC236}">
                <a16:creationId xmlns:a16="http://schemas.microsoft.com/office/drawing/2014/main" id="{DB08E9B5-B036-A409-82EC-5522679572B5}"/>
              </a:ext>
            </a:extLst>
          </p:cNvPr>
          <p:cNvSpPr txBox="1"/>
          <p:nvPr/>
        </p:nvSpPr>
        <p:spPr>
          <a:xfrm>
            <a:off x="10081262" y="3677326"/>
            <a:ext cx="5629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400"/>
              <a:t>2048</a:t>
            </a:r>
            <a:endParaRPr lang="zh-CN" altLang="en-US" sz="1400"/>
          </a:p>
        </p:txBody>
      </p: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855F2B9B-7515-224F-CF3E-468D86AF1101}"/>
              </a:ext>
            </a:extLst>
          </p:cNvPr>
          <p:cNvGrpSpPr/>
          <p:nvPr/>
        </p:nvGrpSpPr>
        <p:grpSpPr>
          <a:xfrm>
            <a:off x="9682299" y="3941682"/>
            <a:ext cx="1426498" cy="1786302"/>
            <a:chOff x="2621902" y="1701800"/>
            <a:chExt cx="1426498" cy="1786302"/>
          </a:xfrm>
        </p:grpSpPr>
        <p:sp>
          <p:nvSpPr>
            <p:cNvPr id="7" name="空心弧 6">
              <a:extLst>
                <a:ext uri="{FF2B5EF4-FFF2-40B4-BE49-F238E27FC236}">
                  <a16:creationId xmlns:a16="http://schemas.microsoft.com/office/drawing/2014/main" id="{22B6A090-2781-9718-89B0-D91B03D3203F}"/>
                </a:ext>
              </a:extLst>
            </p:cNvPr>
            <p:cNvSpPr/>
            <p:nvPr/>
          </p:nvSpPr>
          <p:spPr>
            <a:xfrm>
              <a:off x="2621902" y="1884560"/>
              <a:ext cx="1371600" cy="1371600"/>
            </a:xfrm>
            <a:prstGeom prst="blockArc">
              <a:avLst>
                <a:gd name="adj1" fmla="val 6390508"/>
                <a:gd name="adj2" fmla="val 4371422"/>
                <a:gd name="adj3" fmla="val 12825"/>
              </a:avLst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DA3E72EC-C8ED-17BD-53CD-7A9FFE68366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52833" y="2985135"/>
              <a:ext cx="126590" cy="427132"/>
            </a:xfrm>
            <a:prstGeom prst="line">
              <a:avLst/>
            </a:prstGeom>
            <a:ln w="28575" cap="rnd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5998ED2C-2DEE-3497-09D0-B41166C3D16E}"/>
                </a:ext>
              </a:extLst>
            </p:cNvPr>
            <p:cNvCxnSpPr>
              <a:cxnSpLocks/>
            </p:cNvCxnSpPr>
            <p:nvPr/>
          </p:nvCxnSpPr>
          <p:spPr>
            <a:xfrm>
              <a:off x="3430630" y="2985135"/>
              <a:ext cx="127547" cy="430359"/>
            </a:xfrm>
            <a:prstGeom prst="line">
              <a:avLst/>
            </a:prstGeom>
            <a:ln w="28575" cap="rnd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7645EA4C-695A-8C0E-587D-C623802C02AD}"/>
                </a:ext>
              </a:extLst>
            </p:cNvPr>
            <p:cNvSpPr txBox="1"/>
            <p:nvPr/>
          </p:nvSpPr>
          <p:spPr>
            <a:xfrm>
              <a:off x="2804708" y="3180325"/>
              <a:ext cx="27924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400"/>
                <a:t>0</a:t>
              </a:r>
              <a:endParaRPr lang="zh-CN" altLang="en-US" sz="1400"/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EE268247-3BD0-BCB6-CB80-0B99B03C2413}"/>
                </a:ext>
              </a:extLst>
            </p:cNvPr>
            <p:cNvSpPr txBox="1"/>
            <p:nvPr/>
          </p:nvSpPr>
          <p:spPr>
            <a:xfrm>
              <a:off x="3485425" y="3180324"/>
              <a:ext cx="56297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400"/>
                <a:t>4095</a:t>
              </a:r>
              <a:endParaRPr lang="zh-CN" altLang="en-US" sz="1400"/>
            </a:p>
          </p:txBody>
        </p:sp>
        <p:cxnSp>
          <p:nvCxnSpPr>
            <p:cNvPr id="30" name="直接连接符 29">
              <a:extLst>
                <a:ext uri="{FF2B5EF4-FFF2-40B4-BE49-F238E27FC236}">
                  <a16:creationId xmlns:a16="http://schemas.microsoft.com/office/drawing/2014/main" id="{02CB37F9-D044-E933-8C68-F9274B0048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02352" y="1701800"/>
              <a:ext cx="0" cy="429895"/>
            </a:xfrm>
            <a:prstGeom prst="line">
              <a:avLst/>
            </a:prstGeom>
            <a:ln w="28575" cap="rnd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C1B02E14-7D6B-EBDB-0A2B-465250F936EB}"/>
              </a:ext>
            </a:extLst>
          </p:cNvPr>
          <p:cNvGrpSpPr/>
          <p:nvPr/>
        </p:nvGrpSpPr>
        <p:grpSpPr>
          <a:xfrm rot="18893419">
            <a:off x="8825594" y="4651721"/>
            <a:ext cx="3074310" cy="317041"/>
            <a:chOff x="1057818" y="1076235"/>
            <a:chExt cx="3074310" cy="317041"/>
          </a:xfrm>
        </p:grpSpPr>
        <p:sp>
          <p:nvSpPr>
            <p:cNvPr id="18" name="矩形: 圆角 17">
              <a:extLst>
                <a:ext uri="{FF2B5EF4-FFF2-40B4-BE49-F238E27FC236}">
                  <a16:creationId xmlns:a16="http://schemas.microsoft.com/office/drawing/2014/main" id="{FD6615D0-270A-17D3-5759-C83EFB96A798}"/>
                </a:ext>
              </a:extLst>
            </p:cNvPr>
            <p:cNvSpPr/>
            <p:nvPr/>
          </p:nvSpPr>
          <p:spPr>
            <a:xfrm rot="5400000">
              <a:off x="1748775" y="387359"/>
              <a:ext cx="314960" cy="1696874"/>
            </a:xfrm>
            <a:prstGeom prst="roundRect">
              <a:avLst>
                <a:gd name="adj" fmla="val 5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9D60E09B-5621-76E8-646B-9B3D145A56DB}"/>
                </a:ext>
              </a:extLst>
            </p:cNvPr>
            <p:cNvSpPr/>
            <p:nvPr/>
          </p:nvSpPr>
          <p:spPr>
            <a:xfrm>
              <a:off x="2437892" y="1076236"/>
              <a:ext cx="316800" cy="3168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C775E923-9E07-75F8-1D7B-E406CDCBA117}"/>
                </a:ext>
              </a:extLst>
            </p:cNvPr>
            <p:cNvSpPr/>
            <p:nvPr/>
          </p:nvSpPr>
          <p:spPr>
            <a:xfrm>
              <a:off x="3815328" y="1076235"/>
              <a:ext cx="316800" cy="31680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49" name="图片 48">
            <a:extLst>
              <a:ext uri="{FF2B5EF4-FFF2-40B4-BE49-F238E27FC236}">
                <a16:creationId xmlns:a16="http://schemas.microsoft.com/office/drawing/2014/main" id="{7061115B-8E98-72C5-557C-A414BD5450F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738" y="3822160"/>
            <a:ext cx="2051505" cy="2051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57571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/>
          <p:cNvSpPr txBox="1"/>
          <p:nvPr/>
        </p:nvSpPr>
        <p:spPr>
          <a:xfrm>
            <a:off x="696000" y="1219541"/>
            <a:ext cx="10800000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sz="2400">
                <a:latin typeface="+mn-ea"/>
              </a:rPr>
              <a:t>内环角度环：保持摆杆稳定倒立</a:t>
            </a:r>
            <a:endParaRPr lang="en-US" altLang="zh-CN" sz="2400">
              <a:latin typeface="+mn-ea"/>
            </a:endParaRP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sz="2400">
                <a:latin typeface="+mn-ea"/>
              </a:rPr>
              <a:t>外环位置环：保持横杆的位置固定在一个地方</a:t>
            </a:r>
            <a:endParaRPr lang="en-US" altLang="zh-CN" sz="2400">
              <a:latin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354737" y="475762"/>
            <a:ext cx="87265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/>
              <a:t>倒立摆控制</a:t>
            </a: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9FEF5B06-665C-F2BA-0EFD-4FA45937C44E}"/>
              </a:ext>
            </a:extLst>
          </p:cNvPr>
          <p:cNvGrpSpPr/>
          <p:nvPr/>
        </p:nvGrpSpPr>
        <p:grpSpPr>
          <a:xfrm>
            <a:off x="695999" y="467372"/>
            <a:ext cx="10800002" cy="540000"/>
            <a:chOff x="664415" y="326304"/>
            <a:chExt cx="10800002" cy="540000"/>
          </a:xfrm>
        </p:grpSpPr>
        <p:sp>
          <p:nvSpPr>
            <p:cNvPr id="4" name="圆角矩形 3"/>
            <p:cNvSpPr/>
            <p:nvPr/>
          </p:nvSpPr>
          <p:spPr>
            <a:xfrm>
              <a:off x="664415" y="362305"/>
              <a:ext cx="540000" cy="468000"/>
            </a:xfrm>
            <a:prstGeom prst="roundRect">
              <a:avLst>
                <a:gd name="adj" fmla="val 22610"/>
              </a:avLst>
            </a:prstGeom>
            <a:solidFill>
              <a:schemeClr val="accent5">
                <a:lumMod val="7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noFill/>
              </a:endParaRPr>
            </a:p>
          </p:txBody>
        </p:sp>
        <p:cxnSp>
          <p:nvCxnSpPr>
            <p:cNvPr id="6" name="直接连接符 5"/>
            <p:cNvCxnSpPr/>
            <p:nvPr/>
          </p:nvCxnSpPr>
          <p:spPr>
            <a:xfrm>
              <a:off x="664417" y="843267"/>
              <a:ext cx="10800000" cy="0"/>
            </a:xfrm>
            <a:prstGeom prst="line">
              <a:avLst/>
            </a:prstGeom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矩形 9"/>
            <p:cNvSpPr/>
            <p:nvPr/>
          </p:nvSpPr>
          <p:spPr>
            <a:xfrm>
              <a:off x="664416" y="662291"/>
              <a:ext cx="540000" cy="180975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Freeform 388"/>
            <p:cNvSpPr>
              <a:spLocks/>
            </p:cNvSpPr>
            <p:nvPr/>
          </p:nvSpPr>
          <p:spPr bwMode="auto">
            <a:xfrm>
              <a:off x="783154" y="475854"/>
              <a:ext cx="302522" cy="252000"/>
            </a:xfrm>
            <a:custGeom>
              <a:avLst/>
              <a:gdLst>
                <a:gd name="T0" fmla="*/ 90 w 111"/>
                <a:gd name="T1" fmla="*/ 55 h 106"/>
                <a:gd name="T2" fmla="*/ 111 w 111"/>
                <a:gd name="T3" fmla="*/ 55 h 106"/>
                <a:gd name="T4" fmla="*/ 55 w 111"/>
                <a:gd name="T5" fmla="*/ 0 h 106"/>
                <a:gd name="T6" fmla="*/ 0 w 111"/>
                <a:gd name="T7" fmla="*/ 55 h 106"/>
                <a:gd name="T8" fmla="*/ 20 w 111"/>
                <a:gd name="T9" fmla="*/ 55 h 106"/>
                <a:gd name="T10" fmla="*/ 20 w 111"/>
                <a:gd name="T11" fmla="*/ 106 h 106"/>
                <a:gd name="T12" fmla="*/ 45 w 111"/>
                <a:gd name="T13" fmla="*/ 106 h 106"/>
                <a:gd name="T14" fmla="*/ 45 w 111"/>
                <a:gd name="T15" fmla="*/ 75 h 106"/>
                <a:gd name="T16" fmla="*/ 66 w 111"/>
                <a:gd name="T17" fmla="*/ 75 h 106"/>
                <a:gd name="T18" fmla="*/ 66 w 111"/>
                <a:gd name="T19" fmla="*/ 106 h 106"/>
                <a:gd name="T20" fmla="*/ 90 w 111"/>
                <a:gd name="T21" fmla="*/ 106 h 106"/>
                <a:gd name="T22" fmla="*/ 90 w 111"/>
                <a:gd name="T23" fmla="*/ 55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1" h="106">
                  <a:moveTo>
                    <a:pt x="90" y="55"/>
                  </a:moveTo>
                  <a:lnTo>
                    <a:pt x="111" y="55"/>
                  </a:lnTo>
                  <a:lnTo>
                    <a:pt x="55" y="0"/>
                  </a:lnTo>
                  <a:lnTo>
                    <a:pt x="0" y="55"/>
                  </a:lnTo>
                  <a:lnTo>
                    <a:pt x="20" y="55"/>
                  </a:lnTo>
                  <a:lnTo>
                    <a:pt x="20" y="106"/>
                  </a:lnTo>
                  <a:lnTo>
                    <a:pt x="45" y="106"/>
                  </a:lnTo>
                  <a:lnTo>
                    <a:pt x="45" y="75"/>
                  </a:lnTo>
                  <a:lnTo>
                    <a:pt x="66" y="75"/>
                  </a:lnTo>
                  <a:lnTo>
                    <a:pt x="66" y="106"/>
                  </a:lnTo>
                  <a:lnTo>
                    <a:pt x="90" y="106"/>
                  </a:lnTo>
                  <a:lnTo>
                    <a:pt x="90" y="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4CAC7A80-C0BE-38B5-F171-D32D1BA2D7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68418" y="326304"/>
              <a:ext cx="1295999" cy="540000"/>
            </a:xfrm>
            <a:prstGeom prst="rect">
              <a:avLst/>
            </a:prstGeom>
          </p:spPr>
        </p:pic>
      </p:grp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9CB9C53E-9818-5CE1-AE3F-90317735CC85}"/>
              </a:ext>
            </a:extLst>
          </p:cNvPr>
          <p:cNvGrpSpPr/>
          <p:nvPr/>
        </p:nvGrpSpPr>
        <p:grpSpPr>
          <a:xfrm>
            <a:off x="731124" y="2953707"/>
            <a:ext cx="10729751" cy="2284655"/>
            <a:chOff x="886859" y="3956423"/>
            <a:chExt cx="10729751" cy="2284655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27CB171D-A46B-9294-F68A-D8CB9200F1EB}"/>
                </a:ext>
              </a:extLst>
            </p:cNvPr>
            <p:cNvSpPr/>
            <p:nvPr/>
          </p:nvSpPr>
          <p:spPr>
            <a:xfrm>
              <a:off x="6090543" y="4862150"/>
              <a:ext cx="1260000" cy="54000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>
                  <a:solidFill>
                    <a:srgbClr val="FF0000"/>
                  </a:solidFill>
                </a:rPr>
                <a:t>角度环</a:t>
              </a:r>
              <a:r>
                <a:rPr lang="en-US" altLang="zh-CN">
                  <a:solidFill>
                    <a:srgbClr val="FF0000"/>
                  </a:solidFill>
                </a:rPr>
                <a:t>PID</a:t>
              </a:r>
              <a:endParaRPr lang="zh-CN" altLang="en-US">
                <a:solidFill>
                  <a:srgbClr val="FF0000"/>
                </a:solidFill>
              </a:endParaRPr>
            </a:p>
          </p:txBody>
        </p:sp>
        <p:cxnSp>
          <p:nvCxnSpPr>
            <p:cNvPr id="7" name="直接箭头连接符 6">
              <a:extLst>
                <a:ext uri="{FF2B5EF4-FFF2-40B4-BE49-F238E27FC236}">
                  <a16:creationId xmlns:a16="http://schemas.microsoft.com/office/drawing/2014/main" id="{F5ED9ED2-296D-B8A9-6524-B135FD10D071}"/>
                </a:ext>
              </a:extLst>
            </p:cNvPr>
            <p:cNvCxnSpPr>
              <a:cxnSpLocks/>
              <a:stCxn id="5" idx="3"/>
              <a:endCxn id="9" idx="1"/>
            </p:cNvCxnSpPr>
            <p:nvPr/>
          </p:nvCxnSpPr>
          <p:spPr>
            <a:xfrm>
              <a:off x="7350543" y="5132150"/>
              <a:ext cx="1111819" cy="0"/>
            </a:xfrm>
            <a:prstGeom prst="straightConnector1">
              <a:avLst/>
            </a:prstGeom>
            <a:ln w="28575" cap="rnd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9BC30765-97F4-6A64-034D-08743ABD278C}"/>
                </a:ext>
              </a:extLst>
            </p:cNvPr>
            <p:cNvSpPr/>
            <p:nvPr/>
          </p:nvSpPr>
          <p:spPr>
            <a:xfrm>
              <a:off x="8462362" y="4938527"/>
              <a:ext cx="705133" cy="387246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>
                  <a:solidFill>
                    <a:schemeClr val="tx1"/>
                  </a:solidFill>
                </a:rPr>
                <a:t>电机</a:t>
              </a: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ED665EC7-02B3-AB4B-5BFC-332B7B5338D5}"/>
                </a:ext>
              </a:extLst>
            </p:cNvPr>
            <p:cNvSpPr txBox="1"/>
            <p:nvPr/>
          </p:nvSpPr>
          <p:spPr>
            <a:xfrm>
              <a:off x="7196493" y="4737561"/>
              <a:ext cx="139745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800">
                  <a:solidFill>
                    <a:srgbClr val="FF0000"/>
                  </a:solidFill>
                  <a:latin typeface="+mn-ea"/>
                </a:rPr>
                <a:t>输出</a:t>
              </a:r>
              <a:r>
                <a:rPr lang="en-US" altLang="zh-CN" sz="1800">
                  <a:solidFill>
                    <a:srgbClr val="FF0000"/>
                  </a:solidFill>
                  <a:latin typeface="+mn-ea"/>
                </a:rPr>
                <a:t>PWM</a:t>
              </a:r>
              <a:endParaRPr lang="zh-CN" altLang="en-US">
                <a:solidFill>
                  <a:srgbClr val="FF0000"/>
                </a:solidFill>
              </a:endParaRPr>
            </a:p>
          </p:txBody>
        </p:sp>
        <p:cxnSp>
          <p:nvCxnSpPr>
            <p:cNvPr id="14" name="直接箭头连接符 13">
              <a:extLst>
                <a:ext uri="{FF2B5EF4-FFF2-40B4-BE49-F238E27FC236}">
                  <a16:creationId xmlns:a16="http://schemas.microsoft.com/office/drawing/2014/main" id="{E73DED6D-F07B-C89A-302A-10C9C9C27887}"/>
                </a:ext>
              </a:extLst>
            </p:cNvPr>
            <p:cNvCxnSpPr>
              <a:cxnSpLocks/>
            </p:cNvCxnSpPr>
            <p:nvPr/>
          </p:nvCxnSpPr>
          <p:spPr>
            <a:xfrm>
              <a:off x="5528765" y="5258845"/>
              <a:ext cx="561778" cy="0"/>
            </a:xfrm>
            <a:prstGeom prst="straightConnector1">
              <a:avLst/>
            </a:prstGeom>
            <a:ln w="28575" cap="rnd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B1DD961D-E6DC-607D-BA9B-298A6B547B7A}"/>
                </a:ext>
              </a:extLst>
            </p:cNvPr>
            <p:cNvSpPr txBox="1"/>
            <p:nvPr/>
          </p:nvSpPr>
          <p:spPr>
            <a:xfrm>
              <a:off x="4946295" y="4638638"/>
              <a:ext cx="126060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800">
                  <a:solidFill>
                    <a:srgbClr val="FF0000"/>
                  </a:solidFill>
                  <a:latin typeface="+mn-ea"/>
                </a:rPr>
                <a:t>目标角度</a:t>
              </a:r>
              <a:endParaRPr lang="zh-CN" altLang="en-US">
                <a:solidFill>
                  <a:srgbClr val="FF0000"/>
                </a:solidFill>
              </a:endParaRPr>
            </a:p>
          </p:txBody>
        </p:sp>
        <p:cxnSp>
          <p:nvCxnSpPr>
            <p:cNvPr id="18" name="直接箭头连接符 17">
              <a:extLst>
                <a:ext uri="{FF2B5EF4-FFF2-40B4-BE49-F238E27FC236}">
                  <a16:creationId xmlns:a16="http://schemas.microsoft.com/office/drawing/2014/main" id="{09D83F4D-E090-F6AD-A572-FCCFA746A3F2}"/>
                </a:ext>
              </a:extLst>
            </p:cNvPr>
            <p:cNvCxnSpPr>
              <a:cxnSpLocks/>
              <a:endCxn id="3" idx="2"/>
            </p:cNvCxnSpPr>
            <p:nvPr/>
          </p:nvCxnSpPr>
          <p:spPr>
            <a:xfrm>
              <a:off x="3800627" y="5007970"/>
              <a:ext cx="952906" cy="0"/>
            </a:xfrm>
            <a:prstGeom prst="straightConnector1">
              <a:avLst/>
            </a:prstGeom>
            <a:ln w="28575" cap="rnd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B1C2192A-8CA9-1A96-3C4D-3B2164BF8267}"/>
                </a:ext>
              </a:extLst>
            </p:cNvPr>
            <p:cNvSpPr txBox="1"/>
            <p:nvPr/>
          </p:nvSpPr>
          <p:spPr>
            <a:xfrm>
              <a:off x="4385517" y="5264406"/>
              <a:ext cx="119552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800">
                  <a:solidFill>
                    <a:srgbClr val="FF0000"/>
                  </a:solidFill>
                  <a:latin typeface="+mn-ea"/>
                </a:rPr>
                <a:t>实际角度</a:t>
              </a:r>
              <a:endParaRPr lang="zh-CN" altLang="en-US">
                <a:solidFill>
                  <a:srgbClr val="FF0000"/>
                </a:solidFill>
              </a:endParaRPr>
            </a:p>
          </p:txBody>
        </p:sp>
        <p:cxnSp>
          <p:nvCxnSpPr>
            <p:cNvPr id="20" name="直接箭头连接符 19">
              <a:extLst>
                <a:ext uri="{FF2B5EF4-FFF2-40B4-BE49-F238E27FC236}">
                  <a16:creationId xmlns:a16="http://schemas.microsoft.com/office/drawing/2014/main" id="{06EC665F-A573-56AD-53CF-A2F17ABCE922}"/>
                </a:ext>
              </a:extLst>
            </p:cNvPr>
            <p:cNvCxnSpPr>
              <a:cxnSpLocks/>
            </p:cNvCxnSpPr>
            <p:nvPr/>
          </p:nvCxnSpPr>
          <p:spPr>
            <a:xfrm>
              <a:off x="9284836" y="5864396"/>
              <a:ext cx="0" cy="188341"/>
            </a:xfrm>
            <a:prstGeom prst="straightConnector1">
              <a:avLst/>
            </a:prstGeom>
            <a:ln w="28575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箭头连接符 20">
              <a:extLst>
                <a:ext uri="{FF2B5EF4-FFF2-40B4-BE49-F238E27FC236}">
                  <a16:creationId xmlns:a16="http://schemas.microsoft.com/office/drawing/2014/main" id="{16DB12E4-3E92-DA19-5B9E-230C752888FF}"/>
                </a:ext>
              </a:extLst>
            </p:cNvPr>
            <p:cNvCxnSpPr>
              <a:cxnSpLocks/>
            </p:cNvCxnSpPr>
            <p:nvPr/>
          </p:nvCxnSpPr>
          <p:spPr>
            <a:xfrm>
              <a:off x="5528765" y="6052737"/>
              <a:ext cx="3756071" cy="0"/>
            </a:xfrm>
            <a:prstGeom prst="straightConnector1">
              <a:avLst/>
            </a:prstGeom>
            <a:ln w="28575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箭头连接符 21">
              <a:extLst>
                <a:ext uri="{FF2B5EF4-FFF2-40B4-BE49-F238E27FC236}">
                  <a16:creationId xmlns:a16="http://schemas.microsoft.com/office/drawing/2014/main" id="{745FB300-9DE5-06CF-71E3-A041394DEC2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28765" y="5258845"/>
              <a:ext cx="0" cy="793892"/>
            </a:xfrm>
            <a:prstGeom prst="straightConnector1">
              <a:avLst/>
            </a:prstGeom>
            <a:ln w="28575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79FC9AFE-19F7-9AAA-3301-E5C87644A2F3}"/>
                </a:ext>
              </a:extLst>
            </p:cNvPr>
            <p:cNvSpPr/>
            <p:nvPr/>
          </p:nvSpPr>
          <p:spPr>
            <a:xfrm>
              <a:off x="2513106" y="4737970"/>
              <a:ext cx="1260000" cy="54000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>
                  <a:solidFill>
                    <a:srgbClr val="0070C0"/>
                  </a:solidFill>
                </a:rPr>
                <a:t>位置环</a:t>
              </a:r>
              <a:r>
                <a:rPr lang="en-US" altLang="zh-CN">
                  <a:solidFill>
                    <a:srgbClr val="0070C0"/>
                  </a:solidFill>
                </a:rPr>
                <a:t>PID</a:t>
              </a:r>
              <a:endParaRPr lang="zh-CN" altLang="en-US">
                <a:solidFill>
                  <a:srgbClr val="0070C0"/>
                </a:solidFill>
              </a:endParaRPr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A80D0D84-D3D6-7A0B-5A42-ED3883F6A28F}"/>
                </a:ext>
              </a:extLst>
            </p:cNvPr>
            <p:cNvSpPr txBox="1"/>
            <p:nvPr/>
          </p:nvSpPr>
          <p:spPr>
            <a:xfrm>
              <a:off x="3648212" y="4638638"/>
              <a:ext cx="122239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800">
                  <a:solidFill>
                    <a:srgbClr val="0070C0"/>
                  </a:solidFill>
                  <a:latin typeface="+mn-ea"/>
                </a:rPr>
                <a:t>输出角度</a:t>
              </a:r>
              <a:endParaRPr lang="zh-CN" altLang="en-US">
                <a:solidFill>
                  <a:srgbClr val="0070C0"/>
                </a:solidFill>
              </a:endParaRPr>
            </a:p>
          </p:txBody>
        </p:sp>
        <p:cxnSp>
          <p:nvCxnSpPr>
            <p:cNvPr id="25" name="直接箭头连接符 24">
              <a:extLst>
                <a:ext uri="{FF2B5EF4-FFF2-40B4-BE49-F238E27FC236}">
                  <a16:creationId xmlns:a16="http://schemas.microsoft.com/office/drawing/2014/main" id="{AAAB6B64-F807-391B-B002-63DAD0DF351D}"/>
                </a:ext>
              </a:extLst>
            </p:cNvPr>
            <p:cNvCxnSpPr>
              <a:cxnSpLocks/>
              <a:stCxn id="37" idx="2"/>
            </p:cNvCxnSpPr>
            <p:nvPr/>
          </p:nvCxnSpPr>
          <p:spPr>
            <a:xfrm flipH="1">
              <a:off x="10793593" y="5864397"/>
              <a:ext cx="316" cy="376679"/>
            </a:xfrm>
            <a:prstGeom prst="straightConnector1">
              <a:avLst/>
            </a:prstGeom>
            <a:ln w="28575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箭头连接符 25">
              <a:extLst>
                <a:ext uri="{FF2B5EF4-FFF2-40B4-BE49-F238E27FC236}">
                  <a16:creationId xmlns:a16="http://schemas.microsoft.com/office/drawing/2014/main" id="{F264383B-07BA-8A61-90EA-3AE222646CE3}"/>
                </a:ext>
              </a:extLst>
            </p:cNvPr>
            <p:cNvCxnSpPr>
              <a:cxnSpLocks/>
            </p:cNvCxnSpPr>
            <p:nvPr/>
          </p:nvCxnSpPr>
          <p:spPr>
            <a:xfrm>
              <a:off x="2068079" y="6241078"/>
              <a:ext cx="8725830" cy="0"/>
            </a:xfrm>
            <a:prstGeom prst="straightConnector1">
              <a:avLst/>
            </a:prstGeom>
            <a:ln w="28575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箭头连接符 26">
              <a:extLst>
                <a:ext uri="{FF2B5EF4-FFF2-40B4-BE49-F238E27FC236}">
                  <a16:creationId xmlns:a16="http://schemas.microsoft.com/office/drawing/2014/main" id="{A554A6BD-0D39-52A3-A0DD-4FDBD5CE920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68079" y="5129287"/>
              <a:ext cx="0" cy="1111791"/>
            </a:xfrm>
            <a:prstGeom prst="straightConnector1">
              <a:avLst/>
            </a:prstGeom>
            <a:ln w="28575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箭头连接符 27">
              <a:extLst>
                <a:ext uri="{FF2B5EF4-FFF2-40B4-BE49-F238E27FC236}">
                  <a16:creationId xmlns:a16="http://schemas.microsoft.com/office/drawing/2014/main" id="{A190F315-0BA0-67E6-B16A-D320C7CD7C6E}"/>
                </a:ext>
              </a:extLst>
            </p:cNvPr>
            <p:cNvCxnSpPr>
              <a:cxnSpLocks/>
            </p:cNvCxnSpPr>
            <p:nvPr/>
          </p:nvCxnSpPr>
          <p:spPr>
            <a:xfrm>
              <a:off x="2068079" y="5129287"/>
              <a:ext cx="432301" cy="0"/>
            </a:xfrm>
            <a:prstGeom prst="straightConnector1">
              <a:avLst/>
            </a:prstGeom>
            <a:ln w="28575" cap="rnd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箭头连接符 28">
              <a:extLst>
                <a:ext uri="{FF2B5EF4-FFF2-40B4-BE49-F238E27FC236}">
                  <a16:creationId xmlns:a16="http://schemas.microsoft.com/office/drawing/2014/main" id="{35688469-DDEB-BB51-2443-4179EBC49F4B}"/>
                </a:ext>
              </a:extLst>
            </p:cNvPr>
            <p:cNvCxnSpPr>
              <a:cxnSpLocks/>
            </p:cNvCxnSpPr>
            <p:nvPr/>
          </p:nvCxnSpPr>
          <p:spPr>
            <a:xfrm>
              <a:off x="1017706" y="4878412"/>
              <a:ext cx="1476805" cy="0"/>
            </a:xfrm>
            <a:prstGeom prst="straightConnector1">
              <a:avLst/>
            </a:prstGeom>
            <a:ln w="28575" cap="rnd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A6460410-F5DC-A01A-AC11-D98CDA22B9B1}"/>
                </a:ext>
              </a:extLst>
            </p:cNvPr>
            <p:cNvSpPr txBox="1"/>
            <p:nvPr/>
          </p:nvSpPr>
          <p:spPr>
            <a:xfrm>
              <a:off x="913982" y="4492818"/>
              <a:ext cx="123866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800">
                  <a:solidFill>
                    <a:srgbClr val="0070C0"/>
                  </a:solidFill>
                  <a:latin typeface="+mn-ea"/>
                </a:rPr>
                <a:t>目标位置</a:t>
              </a:r>
              <a:endParaRPr lang="zh-CN" altLang="en-US">
                <a:solidFill>
                  <a:srgbClr val="0070C0"/>
                </a:solidFill>
              </a:endParaRPr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F3F42B21-B44F-8661-292A-1DC336E78F88}"/>
                </a:ext>
              </a:extLst>
            </p:cNvPr>
            <p:cNvSpPr txBox="1"/>
            <p:nvPr/>
          </p:nvSpPr>
          <p:spPr>
            <a:xfrm>
              <a:off x="886859" y="5264406"/>
              <a:ext cx="129291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800">
                  <a:solidFill>
                    <a:srgbClr val="0070C0"/>
                  </a:solidFill>
                  <a:latin typeface="+mn-ea"/>
                </a:rPr>
                <a:t>实际位置</a:t>
              </a:r>
              <a:endParaRPr lang="zh-CN" altLang="en-US">
                <a:solidFill>
                  <a:srgbClr val="0070C0"/>
                </a:solidFill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A3D53936-C196-B18D-E77E-3FAF4B513B00}"/>
                </a:ext>
              </a:extLst>
            </p:cNvPr>
            <p:cNvSpPr/>
            <p:nvPr/>
          </p:nvSpPr>
          <p:spPr>
            <a:xfrm>
              <a:off x="8456493" y="4638638"/>
              <a:ext cx="3160117" cy="122575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4E455969-E148-54B1-D8CC-10E6A674DB1D}"/>
                </a:ext>
              </a:extLst>
            </p:cNvPr>
            <p:cNvSpPr/>
            <p:nvPr/>
          </p:nvSpPr>
          <p:spPr>
            <a:xfrm>
              <a:off x="8593951" y="5472254"/>
              <a:ext cx="1381770" cy="38880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>
                  <a:solidFill>
                    <a:schemeClr val="tx1"/>
                  </a:solidFill>
                </a:rPr>
                <a:t>角度传感器</a:t>
              </a:r>
            </a:p>
          </p:txBody>
        </p: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6DF054D6-62D2-68A0-DA0F-38EE594A928C}"/>
                </a:ext>
              </a:extLst>
            </p:cNvPr>
            <p:cNvSpPr/>
            <p:nvPr/>
          </p:nvSpPr>
          <p:spPr>
            <a:xfrm>
              <a:off x="10102709" y="5475597"/>
              <a:ext cx="1382400" cy="38880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>
                  <a:solidFill>
                    <a:schemeClr val="tx1"/>
                  </a:solidFill>
                </a:rPr>
                <a:t>电机编码器</a:t>
              </a:r>
            </a:p>
          </p:txBody>
        </p: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51285AFF-B940-CF7E-B245-4A4C88DD5B48}"/>
                </a:ext>
              </a:extLst>
            </p:cNvPr>
            <p:cNvSpPr txBox="1"/>
            <p:nvPr/>
          </p:nvSpPr>
          <p:spPr>
            <a:xfrm>
              <a:off x="9438788" y="4832855"/>
              <a:ext cx="145928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800">
                  <a:latin typeface="+mn-ea"/>
                </a:rPr>
                <a:t>倒立摆系统</a:t>
              </a:r>
              <a:endParaRPr lang="zh-CN" altLang="en-US"/>
            </a:p>
          </p:txBody>
        </p:sp>
        <p:sp>
          <p:nvSpPr>
            <p:cNvPr id="3" name="流程图: 汇总连接 2">
              <a:extLst>
                <a:ext uri="{FF2B5EF4-FFF2-40B4-BE49-F238E27FC236}">
                  <a16:creationId xmlns:a16="http://schemas.microsoft.com/office/drawing/2014/main" id="{5AEEA8A5-1CF3-CED1-6FBC-DCA59F1753F5}"/>
                </a:ext>
              </a:extLst>
            </p:cNvPr>
            <p:cNvSpPr/>
            <p:nvPr/>
          </p:nvSpPr>
          <p:spPr>
            <a:xfrm>
              <a:off x="4753533" y="4830550"/>
              <a:ext cx="365760" cy="365760"/>
            </a:xfrm>
            <a:prstGeom prst="flowChartSummingJunction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4" name="直接箭头连接符 33">
              <a:extLst>
                <a:ext uri="{FF2B5EF4-FFF2-40B4-BE49-F238E27FC236}">
                  <a16:creationId xmlns:a16="http://schemas.microsoft.com/office/drawing/2014/main" id="{37B5C89E-DD76-2262-9856-628F70214B56}"/>
                </a:ext>
              </a:extLst>
            </p:cNvPr>
            <p:cNvCxnSpPr>
              <a:cxnSpLocks/>
              <a:stCxn id="3" idx="6"/>
            </p:cNvCxnSpPr>
            <p:nvPr/>
          </p:nvCxnSpPr>
          <p:spPr>
            <a:xfrm flipV="1">
              <a:off x="5119293" y="5007971"/>
              <a:ext cx="948317" cy="0"/>
            </a:xfrm>
            <a:prstGeom prst="straightConnector1">
              <a:avLst/>
            </a:prstGeom>
            <a:ln w="28575" cap="rnd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箭头连接符 38">
              <a:extLst>
                <a:ext uri="{FF2B5EF4-FFF2-40B4-BE49-F238E27FC236}">
                  <a16:creationId xmlns:a16="http://schemas.microsoft.com/office/drawing/2014/main" id="{724B2CBB-A2B5-CA47-9C82-D5202B71206C}"/>
                </a:ext>
              </a:extLst>
            </p:cNvPr>
            <p:cNvCxnSpPr>
              <a:cxnSpLocks/>
            </p:cNvCxnSpPr>
            <p:nvPr/>
          </p:nvCxnSpPr>
          <p:spPr>
            <a:xfrm>
              <a:off x="4946295" y="4038544"/>
              <a:ext cx="0" cy="792006"/>
            </a:xfrm>
            <a:prstGeom prst="straightConnector1">
              <a:avLst/>
            </a:prstGeom>
            <a:ln w="28575" cap="rnd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3762BF29-667E-4BF8-4462-FA7915C0CA7F}"/>
                </a:ext>
              </a:extLst>
            </p:cNvPr>
            <p:cNvSpPr txBox="1"/>
            <p:nvPr/>
          </p:nvSpPr>
          <p:spPr>
            <a:xfrm>
              <a:off x="3800627" y="3956423"/>
              <a:ext cx="126060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800">
                  <a:latin typeface="+mn-ea"/>
                </a:rPr>
                <a:t>中心角度</a:t>
              </a:r>
              <a:endParaRPr lang="zh-CN" altLang="en-US"/>
            </a:p>
          </p:txBody>
        </p:sp>
        <p:sp>
          <p:nvSpPr>
            <p:cNvPr id="45" name="加号 44">
              <a:extLst>
                <a:ext uri="{FF2B5EF4-FFF2-40B4-BE49-F238E27FC236}">
                  <a16:creationId xmlns:a16="http://schemas.microsoft.com/office/drawing/2014/main" id="{7ABD633E-6FB9-3141-B112-5724B6B83C29}"/>
                </a:ext>
              </a:extLst>
            </p:cNvPr>
            <p:cNvSpPr/>
            <p:nvPr/>
          </p:nvSpPr>
          <p:spPr>
            <a:xfrm>
              <a:off x="4774774" y="4618454"/>
              <a:ext cx="144000" cy="144000"/>
            </a:xfrm>
            <a:prstGeom prst="mathPlus">
              <a:avLst>
                <a:gd name="adj1" fmla="val 15187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加号 45">
              <a:extLst>
                <a:ext uri="{FF2B5EF4-FFF2-40B4-BE49-F238E27FC236}">
                  <a16:creationId xmlns:a16="http://schemas.microsoft.com/office/drawing/2014/main" id="{218D6169-F8EA-887C-57AF-213127DC243E}"/>
                </a:ext>
              </a:extLst>
            </p:cNvPr>
            <p:cNvSpPr/>
            <p:nvPr/>
          </p:nvSpPr>
          <p:spPr>
            <a:xfrm>
              <a:off x="4534599" y="5034893"/>
              <a:ext cx="144000" cy="144000"/>
            </a:xfrm>
            <a:prstGeom prst="mathPlus">
              <a:avLst>
                <a:gd name="adj1" fmla="val 15187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73813115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1354737" y="475762"/>
            <a:ext cx="87265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/>
              <a:t>自动启摆流程</a:t>
            </a: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9FEF5B06-665C-F2BA-0EFD-4FA45937C44E}"/>
              </a:ext>
            </a:extLst>
          </p:cNvPr>
          <p:cNvGrpSpPr/>
          <p:nvPr/>
        </p:nvGrpSpPr>
        <p:grpSpPr>
          <a:xfrm>
            <a:off x="695999" y="467372"/>
            <a:ext cx="10800002" cy="540000"/>
            <a:chOff x="664415" y="326304"/>
            <a:chExt cx="10800002" cy="540000"/>
          </a:xfrm>
        </p:grpSpPr>
        <p:sp>
          <p:nvSpPr>
            <p:cNvPr id="4" name="圆角矩形 3"/>
            <p:cNvSpPr/>
            <p:nvPr/>
          </p:nvSpPr>
          <p:spPr>
            <a:xfrm>
              <a:off x="664415" y="362305"/>
              <a:ext cx="540000" cy="468000"/>
            </a:xfrm>
            <a:prstGeom prst="roundRect">
              <a:avLst>
                <a:gd name="adj" fmla="val 22610"/>
              </a:avLst>
            </a:prstGeom>
            <a:solidFill>
              <a:schemeClr val="accent5">
                <a:lumMod val="7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noFill/>
              </a:endParaRPr>
            </a:p>
          </p:txBody>
        </p:sp>
        <p:cxnSp>
          <p:nvCxnSpPr>
            <p:cNvPr id="6" name="直接连接符 5"/>
            <p:cNvCxnSpPr/>
            <p:nvPr/>
          </p:nvCxnSpPr>
          <p:spPr>
            <a:xfrm>
              <a:off x="664417" y="843267"/>
              <a:ext cx="10800000" cy="0"/>
            </a:xfrm>
            <a:prstGeom prst="line">
              <a:avLst/>
            </a:prstGeom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矩形 9"/>
            <p:cNvSpPr/>
            <p:nvPr/>
          </p:nvSpPr>
          <p:spPr>
            <a:xfrm>
              <a:off x="664416" y="662291"/>
              <a:ext cx="540000" cy="180975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Freeform 388"/>
            <p:cNvSpPr>
              <a:spLocks/>
            </p:cNvSpPr>
            <p:nvPr/>
          </p:nvSpPr>
          <p:spPr bwMode="auto">
            <a:xfrm>
              <a:off x="783154" y="475854"/>
              <a:ext cx="302522" cy="252000"/>
            </a:xfrm>
            <a:custGeom>
              <a:avLst/>
              <a:gdLst>
                <a:gd name="T0" fmla="*/ 90 w 111"/>
                <a:gd name="T1" fmla="*/ 55 h 106"/>
                <a:gd name="T2" fmla="*/ 111 w 111"/>
                <a:gd name="T3" fmla="*/ 55 h 106"/>
                <a:gd name="T4" fmla="*/ 55 w 111"/>
                <a:gd name="T5" fmla="*/ 0 h 106"/>
                <a:gd name="T6" fmla="*/ 0 w 111"/>
                <a:gd name="T7" fmla="*/ 55 h 106"/>
                <a:gd name="T8" fmla="*/ 20 w 111"/>
                <a:gd name="T9" fmla="*/ 55 h 106"/>
                <a:gd name="T10" fmla="*/ 20 w 111"/>
                <a:gd name="T11" fmla="*/ 106 h 106"/>
                <a:gd name="T12" fmla="*/ 45 w 111"/>
                <a:gd name="T13" fmla="*/ 106 h 106"/>
                <a:gd name="T14" fmla="*/ 45 w 111"/>
                <a:gd name="T15" fmla="*/ 75 h 106"/>
                <a:gd name="T16" fmla="*/ 66 w 111"/>
                <a:gd name="T17" fmla="*/ 75 h 106"/>
                <a:gd name="T18" fmla="*/ 66 w 111"/>
                <a:gd name="T19" fmla="*/ 106 h 106"/>
                <a:gd name="T20" fmla="*/ 90 w 111"/>
                <a:gd name="T21" fmla="*/ 106 h 106"/>
                <a:gd name="T22" fmla="*/ 90 w 111"/>
                <a:gd name="T23" fmla="*/ 55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1" h="106">
                  <a:moveTo>
                    <a:pt x="90" y="55"/>
                  </a:moveTo>
                  <a:lnTo>
                    <a:pt x="111" y="55"/>
                  </a:lnTo>
                  <a:lnTo>
                    <a:pt x="55" y="0"/>
                  </a:lnTo>
                  <a:lnTo>
                    <a:pt x="0" y="55"/>
                  </a:lnTo>
                  <a:lnTo>
                    <a:pt x="20" y="55"/>
                  </a:lnTo>
                  <a:lnTo>
                    <a:pt x="20" y="106"/>
                  </a:lnTo>
                  <a:lnTo>
                    <a:pt x="45" y="106"/>
                  </a:lnTo>
                  <a:lnTo>
                    <a:pt x="45" y="75"/>
                  </a:lnTo>
                  <a:lnTo>
                    <a:pt x="66" y="75"/>
                  </a:lnTo>
                  <a:lnTo>
                    <a:pt x="66" y="106"/>
                  </a:lnTo>
                  <a:lnTo>
                    <a:pt x="90" y="106"/>
                  </a:lnTo>
                  <a:lnTo>
                    <a:pt x="90" y="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4CAC7A80-C0BE-38B5-F171-D32D1BA2D7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68418" y="326304"/>
              <a:ext cx="1295999" cy="540000"/>
            </a:xfrm>
            <a:prstGeom prst="rect">
              <a:avLst/>
            </a:prstGeom>
          </p:spPr>
        </p:pic>
      </p:grpSp>
      <p:sp>
        <p:nvSpPr>
          <p:cNvPr id="41" name="文本框 40">
            <a:extLst>
              <a:ext uri="{FF2B5EF4-FFF2-40B4-BE49-F238E27FC236}">
                <a16:creationId xmlns:a16="http://schemas.microsoft.com/office/drawing/2014/main" id="{07249677-9684-3186-88D5-D24D5FAD7EA1}"/>
              </a:ext>
            </a:extLst>
          </p:cNvPr>
          <p:cNvSpPr txBox="1"/>
          <p:nvPr/>
        </p:nvSpPr>
        <p:spPr>
          <a:xfrm>
            <a:off x="6699794" y="1982700"/>
            <a:ext cx="4870860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sz="2400">
                <a:latin typeface="+mn-ea"/>
              </a:rPr>
              <a:t>如果摆杆位于右侧区间且处于最高点位置，则横杆需要向左施加瞬时驱动力</a:t>
            </a:r>
            <a:endParaRPr lang="en-US" altLang="zh-CN" sz="2400">
              <a:latin typeface="+mn-ea"/>
            </a:endParaRP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sz="2400">
                <a:latin typeface="+mn-ea"/>
              </a:rPr>
              <a:t>如果摆杆位于左侧区间且处于最高点位置，则横杆需要向右施加瞬时驱动力</a:t>
            </a:r>
            <a:endParaRPr lang="en-US" altLang="zh-CN" sz="2400">
              <a:latin typeface="+mn-ea"/>
            </a:endParaRP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sz="2400">
                <a:latin typeface="+mn-ea"/>
              </a:rPr>
              <a:t>如果摆杆进入中心区间，则启摆结束，开始执行</a:t>
            </a:r>
            <a:r>
              <a:rPr lang="en-US" altLang="zh-CN" sz="2400">
                <a:latin typeface="+mn-ea"/>
              </a:rPr>
              <a:t>PID</a:t>
            </a:r>
            <a:r>
              <a:rPr lang="zh-CN" altLang="en-US" sz="2400">
                <a:latin typeface="+mn-ea"/>
              </a:rPr>
              <a:t>控制程序</a:t>
            </a:r>
            <a:endParaRPr lang="en-US" altLang="zh-CN" sz="2400">
              <a:latin typeface="+mn-ea"/>
            </a:endParaRPr>
          </a:p>
        </p:txBody>
      </p: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69773D14-0240-E16C-A055-AEF7FBD91AAD}"/>
              </a:ext>
            </a:extLst>
          </p:cNvPr>
          <p:cNvGrpSpPr/>
          <p:nvPr/>
        </p:nvGrpSpPr>
        <p:grpSpPr>
          <a:xfrm>
            <a:off x="529648" y="1501299"/>
            <a:ext cx="6081261" cy="3898728"/>
            <a:chOff x="529648" y="1501299"/>
            <a:chExt cx="6081261" cy="3898728"/>
          </a:xfrm>
        </p:grpSpPr>
        <p:sp>
          <p:nvSpPr>
            <p:cNvPr id="3" name="空心弧 2">
              <a:extLst>
                <a:ext uri="{FF2B5EF4-FFF2-40B4-BE49-F238E27FC236}">
                  <a16:creationId xmlns:a16="http://schemas.microsoft.com/office/drawing/2014/main" id="{292C2250-8A73-D78E-9579-40E777733C76}"/>
                </a:ext>
              </a:extLst>
            </p:cNvPr>
            <p:cNvSpPr/>
            <p:nvPr/>
          </p:nvSpPr>
          <p:spPr>
            <a:xfrm>
              <a:off x="2766229" y="3003308"/>
              <a:ext cx="1371600" cy="1371600"/>
            </a:xfrm>
            <a:prstGeom prst="blockArc">
              <a:avLst>
                <a:gd name="adj1" fmla="val 6390508"/>
                <a:gd name="adj2" fmla="val 4371422"/>
                <a:gd name="adj3" fmla="val 12825"/>
              </a:avLst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136A95E7-09E5-E056-A148-1D7E31E3AD47}"/>
                </a:ext>
              </a:extLst>
            </p:cNvPr>
            <p:cNvSpPr txBox="1"/>
            <p:nvPr/>
          </p:nvSpPr>
          <p:spPr>
            <a:xfrm>
              <a:off x="2949035" y="4299073"/>
              <a:ext cx="27924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400"/>
                <a:t>0</a:t>
              </a:r>
              <a:endParaRPr lang="zh-CN" altLang="en-US" sz="1400"/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A18A4761-828F-8428-DC8F-8F56DEECEC4C}"/>
                </a:ext>
              </a:extLst>
            </p:cNvPr>
            <p:cNvSpPr txBox="1"/>
            <p:nvPr/>
          </p:nvSpPr>
          <p:spPr>
            <a:xfrm>
              <a:off x="3629752" y="4299072"/>
              <a:ext cx="56297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400"/>
                <a:t>4095</a:t>
              </a:r>
              <a:endParaRPr lang="zh-CN" altLang="en-US" sz="1400"/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F9ED73A8-60BD-F89F-8C95-56A07E0B2F01}"/>
                </a:ext>
              </a:extLst>
            </p:cNvPr>
            <p:cNvSpPr txBox="1"/>
            <p:nvPr/>
          </p:nvSpPr>
          <p:spPr>
            <a:xfrm>
              <a:off x="2995273" y="2491005"/>
              <a:ext cx="9028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400"/>
                <a:t>中心角度</a:t>
              </a:r>
            </a:p>
          </p:txBody>
        </p:sp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07EF83D2-AB01-7E58-4B89-AEA1E161A8D5}"/>
                </a:ext>
              </a:extLst>
            </p:cNvPr>
            <p:cNvCxnSpPr>
              <a:cxnSpLocks/>
            </p:cNvCxnSpPr>
            <p:nvPr/>
          </p:nvCxnSpPr>
          <p:spPr>
            <a:xfrm>
              <a:off x="2224915" y="2286479"/>
              <a:ext cx="1221335" cy="1402629"/>
            </a:xfrm>
            <a:prstGeom prst="line">
              <a:avLst/>
            </a:prstGeom>
            <a:ln w="28575" cap="rnd">
              <a:solidFill>
                <a:schemeClr val="tx1"/>
              </a:solidFill>
              <a:prstDash val="sys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直接连接符 24">
              <a:extLst>
                <a:ext uri="{FF2B5EF4-FFF2-40B4-BE49-F238E27FC236}">
                  <a16:creationId xmlns:a16="http://schemas.microsoft.com/office/drawing/2014/main" id="{613B1BEC-6376-77AA-1B8C-7166F6CF0E9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47581" y="2286479"/>
              <a:ext cx="1221335" cy="1402629"/>
            </a:xfrm>
            <a:prstGeom prst="line">
              <a:avLst/>
            </a:prstGeom>
            <a:ln w="28575" cap="rnd">
              <a:solidFill>
                <a:schemeClr val="tx1"/>
              </a:solidFill>
              <a:prstDash val="sys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6" name="弧形 25">
              <a:extLst>
                <a:ext uri="{FF2B5EF4-FFF2-40B4-BE49-F238E27FC236}">
                  <a16:creationId xmlns:a16="http://schemas.microsoft.com/office/drawing/2014/main" id="{86A50B8D-2A5F-C671-D600-BD291C85E5BE}"/>
                </a:ext>
              </a:extLst>
            </p:cNvPr>
            <p:cNvSpPr/>
            <p:nvPr/>
          </p:nvSpPr>
          <p:spPr>
            <a:xfrm>
              <a:off x="1847081" y="2096686"/>
              <a:ext cx="3185303" cy="3185303"/>
            </a:xfrm>
            <a:prstGeom prst="arc">
              <a:avLst>
                <a:gd name="adj1" fmla="val 13804861"/>
                <a:gd name="adj2" fmla="val 18636984"/>
              </a:avLst>
            </a:prstGeom>
            <a:ln w="28575">
              <a:solidFill>
                <a:srgbClr val="FF000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9B7D1EC9-A153-0F59-E044-A05BFE4E5B26}"/>
                </a:ext>
              </a:extLst>
            </p:cNvPr>
            <p:cNvSpPr txBox="1"/>
            <p:nvPr/>
          </p:nvSpPr>
          <p:spPr>
            <a:xfrm>
              <a:off x="2857416" y="1501299"/>
              <a:ext cx="117852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400">
                  <a:solidFill>
                    <a:srgbClr val="FF0000"/>
                  </a:solidFill>
                </a:rPr>
                <a:t>中心区间</a:t>
              </a:r>
              <a:endParaRPr lang="en-US" altLang="zh-CN" sz="1400">
                <a:solidFill>
                  <a:srgbClr val="FF0000"/>
                </a:solidFill>
              </a:endParaRPr>
            </a:p>
            <a:p>
              <a:pPr algn="ctr"/>
              <a:r>
                <a:rPr lang="en-US" altLang="zh-CN" sz="1400">
                  <a:solidFill>
                    <a:srgbClr val="FF0000"/>
                  </a:solidFill>
                </a:rPr>
                <a:t>A&lt;</a:t>
              </a:r>
              <a:r>
                <a:rPr lang="zh-CN" altLang="en-US" sz="1400">
                  <a:solidFill>
                    <a:srgbClr val="FF0000"/>
                  </a:solidFill>
                </a:rPr>
                <a:t>角度值</a:t>
              </a:r>
              <a:r>
                <a:rPr lang="en-US" altLang="zh-CN" sz="1400">
                  <a:solidFill>
                    <a:srgbClr val="FF0000"/>
                  </a:solidFill>
                </a:rPr>
                <a:t>&lt;B</a:t>
              </a:r>
              <a:endParaRPr lang="zh-CN" altLang="en-US" sz="1400">
                <a:solidFill>
                  <a:srgbClr val="FF0000"/>
                </a:solidFill>
              </a:endParaRPr>
            </a:p>
          </p:txBody>
        </p:sp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id="{67514760-8A25-DC2E-C992-0925807B51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32264" y="3710874"/>
              <a:ext cx="507469" cy="1689153"/>
            </a:xfrm>
            <a:prstGeom prst="line">
              <a:avLst/>
            </a:prstGeom>
            <a:ln w="28575" cap="rnd">
              <a:solidFill>
                <a:schemeClr val="tx1"/>
              </a:solidFill>
              <a:prstDash val="sys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id="{F3933E79-6155-5E5D-130B-534C1F2A4E88}"/>
                </a:ext>
              </a:extLst>
            </p:cNvPr>
            <p:cNvCxnSpPr>
              <a:cxnSpLocks/>
            </p:cNvCxnSpPr>
            <p:nvPr/>
          </p:nvCxnSpPr>
          <p:spPr>
            <a:xfrm>
              <a:off x="3446249" y="3685043"/>
              <a:ext cx="525544" cy="1700676"/>
            </a:xfrm>
            <a:prstGeom prst="line">
              <a:avLst/>
            </a:prstGeom>
            <a:ln w="28575" cap="rnd">
              <a:solidFill>
                <a:schemeClr val="tx1"/>
              </a:solidFill>
              <a:prstDash val="sys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88534180-6D44-54ED-6466-63D9FA4B993F}"/>
                </a:ext>
              </a:extLst>
            </p:cNvPr>
            <p:cNvSpPr txBox="1"/>
            <p:nvPr/>
          </p:nvSpPr>
          <p:spPr>
            <a:xfrm>
              <a:off x="529648" y="3550183"/>
              <a:ext cx="134043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400">
                  <a:solidFill>
                    <a:srgbClr val="00B050"/>
                  </a:solidFill>
                </a:rPr>
                <a:t>左侧区间</a:t>
              </a:r>
              <a:endParaRPr lang="en-US" altLang="zh-CN" sz="1400">
                <a:solidFill>
                  <a:srgbClr val="00B050"/>
                </a:solidFill>
              </a:endParaRPr>
            </a:p>
            <a:p>
              <a:pPr algn="ctr"/>
              <a:r>
                <a:rPr lang="en-US" altLang="zh-CN" sz="1400">
                  <a:solidFill>
                    <a:srgbClr val="00B050"/>
                  </a:solidFill>
                </a:rPr>
                <a:t>0</a:t>
              </a:r>
              <a:r>
                <a:rPr lang="zh-CN" altLang="en-US" sz="1400">
                  <a:solidFill>
                    <a:srgbClr val="00B050"/>
                  </a:solidFill>
                </a:rPr>
                <a:t>≤角度值≤ </a:t>
              </a:r>
              <a:r>
                <a:rPr lang="en-US" altLang="zh-CN" sz="1400">
                  <a:solidFill>
                    <a:srgbClr val="00B050"/>
                  </a:solidFill>
                </a:rPr>
                <a:t>A</a:t>
              </a:r>
              <a:endParaRPr lang="zh-CN" altLang="en-US" sz="1400">
                <a:solidFill>
                  <a:srgbClr val="00B050"/>
                </a:solidFill>
              </a:endParaRPr>
            </a:p>
          </p:txBody>
        </p: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D23EEEE8-D661-D25C-A8C4-32CE1E65E5C5}"/>
                </a:ext>
              </a:extLst>
            </p:cNvPr>
            <p:cNvSpPr txBox="1"/>
            <p:nvPr/>
          </p:nvSpPr>
          <p:spPr>
            <a:xfrm>
              <a:off x="1932975" y="1975154"/>
              <a:ext cx="29847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400"/>
                <a:t>A</a:t>
              </a:r>
              <a:endParaRPr lang="zh-CN" altLang="en-US" sz="1400"/>
            </a:p>
          </p:txBody>
        </p: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D7B6A566-D1D4-4E23-2C9C-FCBE1C91390E}"/>
                </a:ext>
              </a:extLst>
            </p:cNvPr>
            <p:cNvSpPr txBox="1"/>
            <p:nvPr/>
          </p:nvSpPr>
          <p:spPr>
            <a:xfrm>
              <a:off x="4581598" y="1975154"/>
              <a:ext cx="28565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400"/>
                <a:t>B</a:t>
              </a:r>
              <a:endParaRPr lang="zh-CN" altLang="en-US" sz="1400"/>
            </a:p>
          </p:txBody>
        </p: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716BBAD6-B285-8F5D-CC74-05813D8295F6}"/>
                </a:ext>
              </a:extLst>
            </p:cNvPr>
            <p:cNvSpPr txBox="1"/>
            <p:nvPr/>
          </p:nvSpPr>
          <p:spPr>
            <a:xfrm>
              <a:off x="4999569" y="3550183"/>
              <a:ext cx="161134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400">
                  <a:solidFill>
                    <a:srgbClr val="00B050"/>
                  </a:solidFill>
                </a:rPr>
                <a:t>右侧区间</a:t>
              </a:r>
              <a:endParaRPr lang="en-US" altLang="zh-CN" sz="1400">
                <a:solidFill>
                  <a:srgbClr val="00B050"/>
                </a:solidFill>
              </a:endParaRPr>
            </a:p>
            <a:p>
              <a:pPr algn="ctr"/>
              <a:r>
                <a:rPr lang="en-US" altLang="zh-CN" sz="1400">
                  <a:solidFill>
                    <a:srgbClr val="00B050"/>
                  </a:solidFill>
                </a:rPr>
                <a:t>B</a:t>
              </a:r>
              <a:r>
                <a:rPr lang="zh-CN" altLang="en-US" sz="1400">
                  <a:solidFill>
                    <a:srgbClr val="00B050"/>
                  </a:solidFill>
                </a:rPr>
                <a:t> ≤角度值≤</a:t>
              </a:r>
              <a:r>
                <a:rPr lang="en-US" altLang="zh-CN" sz="1400">
                  <a:solidFill>
                    <a:srgbClr val="00B050"/>
                  </a:solidFill>
                </a:rPr>
                <a:t>4095</a:t>
              </a:r>
              <a:endParaRPr lang="zh-CN" altLang="en-US" sz="1400">
                <a:solidFill>
                  <a:srgbClr val="00B050"/>
                </a:solidFill>
              </a:endParaRPr>
            </a:p>
          </p:txBody>
        </p: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892CAD8D-66EE-5EB3-13BF-F175798428B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46679" y="2820548"/>
              <a:ext cx="0" cy="429895"/>
            </a:xfrm>
            <a:prstGeom prst="line">
              <a:avLst/>
            </a:prstGeom>
            <a:ln w="28575" cap="rnd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3" name="弧形 42">
              <a:extLst>
                <a:ext uri="{FF2B5EF4-FFF2-40B4-BE49-F238E27FC236}">
                  <a16:creationId xmlns:a16="http://schemas.microsoft.com/office/drawing/2014/main" id="{E10A4A13-075F-78A4-AA30-AFF9BE1F93E6}"/>
                </a:ext>
              </a:extLst>
            </p:cNvPr>
            <p:cNvSpPr/>
            <p:nvPr/>
          </p:nvSpPr>
          <p:spPr>
            <a:xfrm>
              <a:off x="1847081" y="2096686"/>
              <a:ext cx="3185303" cy="3185303"/>
            </a:xfrm>
            <a:prstGeom prst="arc">
              <a:avLst>
                <a:gd name="adj1" fmla="val 6463690"/>
                <a:gd name="adj2" fmla="val 13692970"/>
              </a:avLst>
            </a:prstGeom>
            <a:ln w="28575">
              <a:solidFill>
                <a:srgbClr val="00B05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弧形 43">
              <a:extLst>
                <a:ext uri="{FF2B5EF4-FFF2-40B4-BE49-F238E27FC236}">
                  <a16:creationId xmlns:a16="http://schemas.microsoft.com/office/drawing/2014/main" id="{2488B7BB-538F-D04B-F8BF-65DC20DF52DB}"/>
                </a:ext>
              </a:extLst>
            </p:cNvPr>
            <p:cNvSpPr/>
            <p:nvPr/>
          </p:nvSpPr>
          <p:spPr>
            <a:xfrm>
              <a:off x="1853597" y="2096686"/>
              <a:ext cx="3185303" cy="3185303"/>
            </a:xfrm>
            <a:prstGeom prst="arc">
              <a:avLst>
                <a:gd name="adj1" fmla="val 18740054"/>
                <a:gd name="adj2" fmla="val 4275806"/>
              </a:avLst>
            </a:prstGeom>
            <a:ln w="28575">
              <a:solidFill>
                <a:srgbClr val="00B05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AD4CF772-7FB2-363D-39DD-422B27FD84D5}"/>
              </a:ext>
            </a:extLst>
          </p:cNvPr>
          <p:cNvGrpSpPr/>
          <p:nvPr/>
        </p:nvGrpSpPr>
        <p:grpSpPr>
          <a:xfrm rot="1182752">
            <a:off x="1909524" y="3530587"/>
            <a:ext cx="3074310" cy="317041"/>
            <a:chOff x="1057818" y="1076235"/>
            <a:chExt cx="3074310" cy="317041"/>
          </a:xfrm>
        </p:grpSpPr>
        <p:sp>
          <p:nvSpPr>
            <p:cNvPr id="18" name="矩形: 圆角 17">
              <a:extLst>
                <a:ext uri="{FF2B5EF4-FFF2-40B4-BE49-F238E27FC236}">
                  <a16:creationId xmlns:a16="http://schemas.microsoft.com/office/drawing/2014/main" id="{E1303D3A-A358-8A8B-E161-209223C06B50}"/>
                </a:ext>
              </a:extLst>
            </p:cNvPr>
            <p:cNvSpPr/>
            <p:nvPr/>
          </p:nvSpPr>
          <p:spPr>
            <a:xfrm rot="5400000">
              <a:off x="1748775" y="387359"/>
              <a:ext cx="314960" cy="1696874"/>
            </a:xfrm>
            <a:prstGeom prst="roundRect">
              <a:avLst>
                <a:gd name="adj" fmla="val 5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8281E9EB-3D65-8EDB-9A62-B1515534693F}"/>
                </a:ext>
              </a:extLst>
            </p:cNvPr>
            <p:cNvSpPr/>
            <p:nvPr/>
          </p:nvSpPr>
          <p:spPr>
            <a:xfrm>
              <a:off x="2437892" y="1076236"/>
              <a:ext cx="316800" cy="3168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1687734B-1592-A37A-084B-CD3BA38A1C68}"/>
                </a:ext>
              </a:extLst>
            </p:cNvPr>
            <p:cNvSpPr/>
            <p:nvPr/>
          </p:nvSpPr>
          <p:spPr>
            <a:xfrm>
              <a:off x="3815328" y="1076235"/>
              <a:ext cx="316800" cy="31680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48141376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1354737" y="475762"/>
            <a:ext cx="87265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/>
              <a:t>自动启摆流程</a:t>
            </a: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9FEF5B06-665C-F2BA-0EFD-4FA45937C44E}"/>
              </a:ext>
            </a:extLst>
          </p:cNvPr>
          <p:cNvGrpSpPr/>
          <p:nvPr/>
        </p:nvGrpSpPr>
        <p:grpSpPr>
          <a:xfrm>
            <a:off x="695999" y="467372"/>
            <a:ext cx="10800002" cy="540000"/>
            <a:chOff x="664415" y="326304"/>
            <a:chExt cx="10800002" cy="540000"/>
          </a:xfrm>
        </p:grpSpPr>
        <p:sp>
          <p:nvSpPr>
            <p:cNvPr id="4" name="圆角矩形 3"/>
            <p:cNvSpPr/>
            <p:nvPr/>
          </p:nvSpPr>
          <p:spPr>
            <a:xfrm>
              <a:off x="664415" y="362305"/>
              <a:ext cx="540000" cy="468000"/>
            </a:xfrm>
            <a:prstGeom prst="roundRect">
              <a:avLst>
                <a:gd name="adj" fmla="val 22610"/>
              </a:avLst>
            </a:prstGeom>
            <a:solidFill>
              <a:schemeClr val="accent5">
                <a:lumMod val="7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noFill/>
              </a:endParaRPr>
            </a:p>
          </p:txBody>
        </p:sp>
        <p:cxnSp>
          <p:nvCxnSpPr>
            <p:cNvPr id="6" name="直接连接符 5"/>
            <p:cNvCxnSpPr/>
            <p:nvPr/>
          </p:nvCxnSpPr>
          <p:spPr>
            <a:xfrm>
              <a:off x="664417" y="843267"/>
              <a:ext cx="10800000" cy="0"/>
            </a:xfrm>
            <a:prstGeom prst="line">
              <a:avLst/>
            </a:prstGeom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矩形 9"/>
            <p:cNvSpPr/>
            <p:nvPr/>
          </p:nvSpPr>
          <p:spPr>
            <a:xfrm>
              <a:off x="664416" y="662291"/>
              <a:ext cx="540000" cy="180975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Freeform 388"/>
            <p:cNvSpPr>
              <a:spLocks/>
            </p:cNvSpPr>
            <p:nvPr/>
          </p:nvSpPr>
          <p:spPr bwMode="auto">
            <a:xfrm>
              <a:off x="783154" y="475854"/>
              <a:ext cx="302522" cy="252000"/>
            </a:xfrm>
            <a:custGeom>
              <a:avLst/>
              <a:gdLst>
                <a:gd name="T0" fmla="*/ 90 w 111"/>
                <a:gd name="T1" fmla="*/ 55 h 106"/>
                <a:gd name="T2" fmla="*/ 111 w 111"/>
                <a:gd name="T3" fmla="*/ 55 h 106"/>
                <a:gd name="T4" fmla="*/ 55 w 111"/>
                <a:gd name="T5" fmla="*/ 0 h 106"/>
                <a:gd name="T6" fmla="*/ 0 w 111"/>
                <a:gd name="T7" fmla="*/ 55 h 106"/>
                <a:gd name="T8" fmla="*/ 20 w 111"/>
                <a:gd name="T9" fmla="*/ 55 h 106"/>
                <a:gd name="T10" fmla="*/ 20 w 111"/>
                <a:gd name="T11" fmla="*/ 106 h 106"/>
                <a:gd name="T12" fmla="*/ 45 w 111"/>
                <a:gd name="T13" fmla="*/ 106 h 106"/>
                <a:gd name="T14" fmla="*/ 45 w 111"/>
                <a:gd name="T15" fmla="*/ 75 h 106"/>
                <a:gd name="T16" fmla="*/ 66 w 111"/>
                <a:gd name="T17" fmla="*/ 75 h 106"/>
                <a:gd name="T18" fmla="*/ 66 w 111"/>
                <a:gd name="T19" fmla="*/ 106 h 106"/>
                <a:gd name="T20" fmla="*/ 90 w 111"/>
                <a:gd name="T21" fmla="*/ 106 h 106"/>
                <a:gd name="T22" fmla="*/ 90 w 111"/>
                <a:gd name="T23" fmla="*/ 55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1" h="106">
                  <a:moveTo>
                    <a:pt x="90" y="55"/>
                  </a:moveTo>
                  <a:lnTo>
                    <a:pt x="111" y="55"/>
                  </a:lnTo>
                  <a:lnTo>
                    <a:pt x="55" y="0"/>
                  </a:lnTo>
                  <a:lnTo>
                    <a:pt x="0" y="55"/>
                  </a:lnTo>
                  <a:lnTo>
                    <a:pt x="20" y="55"/>
                  </a:lnTo>
                  <a:lnTo>
                    <a:pt x="20" y="106"/>
                  </a:lnTo>
                  <a:lnTo>
                    <a:pt x="45" y="106"/>
                  </a:lnTo>
                  <a:lnTo>
                    <a:pt x="45" y="75"/>
                  </a:lnTo>
                  <a:lnTo>
                    <a:pt x="66" y="75"/>
                  </a:lnTo>
                  <a:lnTo>
                    <a:pt x="66" y="106"/>
                  </a:lnTo>
                  <a:lnTo>
                    <a:pt x="90" y="106"/>
                  </a:lnTo>
                  <a:lnTo>
                    <a:pt x="90" y="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4CAC7A80-C0BE-38B5-F171-D32D1BA2D7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68418" y="326304"/>
              <a:ext cx="1295999" cy="540000"/>
            </a:xfrm>
            <a:prstGeom prst="rect">
              <a:avLst/>
            </a:prstGeom>
          </p:spPr>
        </p:pic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755D121C-2B6C-8E43-2212-B6880DAD6C31}"/>
              </a:ext>
            </a:extLst>
          </p:cNvPr>
          <p:cNvSpPr txBox="1"/>
          <p:nvPr/>
        </p:nvSpPr>
        <p:spPr>
          <a:xfrm>
            <a:off x="4998801" y="2349288"/>
            <a:ext cx="2194398" cy="58477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>
                <a:solidFill>
                  <a:srgbClr val="FF0000"/>
                </a:solidFill>
              </a:rPr>
              <a:t>RunState=0</a:t>
            </a:r>
            <a:r>
              <a:rPr lang="zh-CN" altLang="en-US" sz="1600">
                <a:solidFill>
                  <a:srgbClr val="FF0000"/>
                </a:solidFill>
              </a:rPr>
              <a:t>  停止</a:t>
            </a:r>
            <a:endParaRPr lang="en-US" altLang="zh-CN" sz="1600">
              <a:solidFill>
                <a:srgbClr val="FF0000"/>
              </a:solidFill>
            </a:endParaRPr>
          </a:p>
          <a:p>
            <a:pPr algn="ctr"/>
            <a:r>
              <a:rPr lang="en-US" altLang="zh-CN" sz="1600">
                <a:solidFill>
                  <a:srgbClr val="0070C0"/>
                </a:solidFill>
              </a:rPr>
              <a:t>PWM</a:t>
            </a:r>
            <a:r>
              <a:rPr lang="zh-CN" altLang="en-US" sz="1600">
                <a:solidFill>
                  <a:srgbClr val="0070C0"/>
                </a:solidFill>
              </a:rPr>
              <a:t>输出</a:t>
            </a:r>
            <a:r>
              <a:rPr lang="en-US" altLang="zh-CN" sz="1600">
                <a:solidFill>
                  <a:srgbClr val="0070C0"/>
                </a:solidFill>
              </a:rPr>
              <a:t>0</a:t>
            </a:r>
            <a:endParaRPr lang="zh-CN" altLang="en-US" sz="1600">
              <a:solidFill>
                <a:srgbClr val="0070C0"/>
              </a:solidFill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AFFB390-7E04-0203-E433-20BE054CA7F7}"/>
              </a:ext>
            </a:extLst>
          </p:cNvPr>
          <p:cNvSpPr txBox="1"/>
          <p:nvPr/>
        </p:nvSpPr>
        <p:spPr>
          <a:xfrm>
            <a:off x="4998801" y="3568206"/>
            <a:ext cx="2194398" cy="86177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>
                <a:solidFill>
                  <a:srgbClr val="FF0000"/>
                </a:solidFill>
              </a:rPr>
              <a:t>RunState=1</a:t>
            </a:r>
            <a:r>
              <a:rPr lang="zh-CN" altLang="en-US" sz="1600">
                <a:solidFill>
                  <a:srgbClr val="FF0000"/>
                </a:solidFill>
              </a:rPr>
              <a:t>  判断</a:t>
            </a:r>
            <a:endParaRPr lang="en-US" altLang="zh-CN" sz="1600">
              <a:solidFill>
                <a:srgbClr val="FF0000"/>
              </a:solidFill>
            </a:endParaRPr>
          </a:p>
          <a:p>
            <a:pPr algn="ctr"/>
            <a:r>
              <a:rPr lang="zh-CN" altLang="en-US" sz="1600">
                <a:solidFill>
                  <a:srgbClr val="0070C0"/>
                </a:solidFill>
              </a:rPr>
              <a:t>根据角度值确定</a:t>
            </a:r>
            <a:endParaRPr lang="en-US" altLang="zh-CN" sz="1600">
              <a:solidFill>
                <a:srgbClr val="0070C0"/>
              </a:solidFill>
            </a:endParaRPr>
          </a:p>
          <a:p>
            <a:pPr algn="ctr"/>
            <a:r>
              <a:rPr lang="zh-CN" altLang="en-US" sz="1600">
                <a:solidFill>
                  <a:srgbClr val="0070C0"/>
                </a:solidFill>
              </a:rPr>
              <a:t>下一步要转入的状态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312ADBC6-DDA9-6167-6F3B-6E4623A332F3}"/>
              </a:ext>
            </a:extLst>
          </p:cNvPr>
          <p:cNvSpPr txBox="1"/>
          <p:nvPr/>
        </p:nvSpPr>
        <p:spPr>
          <a:xfrm>
            <a:off x="1052619" y="2354385"/>
            <a:ext cx="2357322" cy="58477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>
                <a:solidFill>
                  <a:srgbClr val="FF0000"/>
                </a:solidFill>
              </a:rPr>
              <a:t>RunState=21</a:t>
            </a:r>
            <a:r>
              <a:rPr lang="zh-CN" altLang="en-US" sz="1600">
                <a:solidFill>
                  <a:srgbClr val="FF0000"/>
                </a:solidFill>
              </a:rPr>
              <a:t>  向左摆动</a:t>
            </a:r>
            <a:endParaRPr lang="en-US" altLang="zh-CN" sz="1600">
              <a:solidFill>
                <a:srgbClr val="FF0000"/>
              </a:solidFill>
            </a:endParaRPr>
          </a:p>
          <a:p>
            <a:pPr algn="ctr"/>
            <a:r>
              <a:rPr lang="en-US" altLang="zh-CN" sz="1600">
                <a:solidFill>
                  <a:srgbClr val="0070C0"/>
                </a:solidFill>
              </a:rPr>
              <a:t>PWM</a:t>
            </a:r>
            <a:r>
              <a:rPr lang="zh-CN" altLang="en-US" sz="1600">
                <a:solidFill>
                  <a:srgbClr val="0070C0"/>
                </a:solidFill>
              </a:rPr>
              <a:t>输出正值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CB3A0BDE-DD66-DF97-4FE2-248A9A85D8D2}"/>
              </a:ext>
            </a:extLst>
          </p:cNvPr>
          <p:cNvSpPr txBox="1"/>
          <p:nvPr/>
        </p:nvSpPr>
        <p:spPr>
          <a:xfrm>
            <a:off x="1052619" y="3188312"/>
            <a:ext cx="2357322" cy="58477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>
                <a:solidFill>
                  <a:srgbClr val="FF0000"/>
                </a:solidFill>
              </a:rPr>
              <a:t>RunState=22</a:t>
            </a:r>
            <a:r>
              <a:rPr lang="zh-CN" altLang="en-US" sz="1600">
                <a:solidFill>
                  <a:srgbClr val="FF0000"/>
                </a:solidFill>
              </a:rPr>
              <a:t>  延时</a:t>
            </a:r>
            <a:endParaRPr lang="en-US" altLang="zh-CN" sz="1600">
              <a:solidFill>
                <a:srgbClr val="FF0000"/>
              </a:solidFill>
            </a:endParaRPr>
          </a:p>
          <a:p>
            <a:pPr algn="ctr"/>
            <a:r>
              <a:rPr lang="zh-CN" altLang="en-US" sz="1600">
                <a:solidFill>
                  <a:srgbClr val="0070C0"/>
                </a:solidFill>
              </a:rPr>
              <a:t>计数计时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F98C5C61-B077-8560-EDE9-967DA9C6A702}"/>
              </a:ext>
            </a:extLst>
          </p:cNvPr>
          <p:cNvSpPr txBox="1"/>
          <p:nvPr/>
        </p:nvSpPr>
        <p:spPr>
          <a:xfrm>
            <a:off x="1052619" y="4218900"/>
            <a:ext cx="2357322" cy="58477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>
                <a:solidFill>
                  <a:srgbClr val="FF0000"/>
                </a:solidFill>
              </a:rPr>
              <a:t>RunState=23</a:t>
            </a:r>
            <a:r>
              <a:rPr lang="zh-CN" altLang="en-US" sz="1600">
                <a:solidFill>
                  <a:srgbClr val="FF0000"/>
                </a:solidFill>
              </a:rPr>
              <a:t>  向右摆动</a:t>
            </a:r>
            <a:endParaRPr lang="en-US" altLang="zh-CN" sz="1600">
              <a:solidFill>
                <a:srgbClr val="FF0000"/>
              </a:solidFill>
            </a:endParaRPr>
          </a:p>
          <a:p>
            <a:pPr algn="ctr"/>
            <a:r>
              <a:rPr lang="en-US" altLang="zh-CN" sz="1600">
                <a:solidFill>
                  <a:srgbClr val="0070C0"/>
                </a:solidFill>
              </a:rPr>
              <a:t>PWM</a:t>
            </a:r>
            <a:r>
              <a:rPr lang="zh-CN" altLang="en-US" sz="1600">
                <a:solidFill>
                  <a:srgbClr val="0070C0"/>
                </a:solidFill>
              </a:rPr>
              <a:t>输出负值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4056384C-3689-1D8A-A652-7340778A0941}"/>
              </a:ext>
            </a:extLst>
          </p:cNvPr>
          <p:cNvSpPr txBox="1"/>
          <p:nvPr/>
        </p:nvSpPr>
        <p:spPr>
          <a:xfrm>
            <a:off x="1052619" y="5064125"/>
            <a:ext cx="2357322" cy="58477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>
                <a:solidFill>
                  <a:srgbClr val="FF0000"/>
                </a:solidFill>
              </a:rPr>
              <a:t>RunState=24</a:t>
            </a:r>
            <a:r>
              <a:rPr lang="zh-CN" altLang="en-US" sz="1600">
                <a:solidFill>
                  <a:srgbClr val="FF0000"/>
                </a:solidFill>
              </a:rPr>
              <a:t>  延时</a:t>
            </a:r>
            <a:endParaRPr lang="en-US" altLang="zh-CN" sz="1600">
              <a:solidFill>
                <a:srgbClr val="FF0000"/>
              </a:solidFill>
            </a:endParaRPr>
          </a:p>
          <a:p>
            <a:pPr algn="ctr"/>
            <a:r>
              <a:rPr lang="zh-CN" altLang="en-US" sz="1600">
                <a:solidFill>
                  <a:srgbClr val="0070C0"/>
                </a:solidFill>
              </a:rPr>
              <a:t>计数计时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B1519138-52DF-B4A1-D848-DB0A6B9E5F51}"/>
              </a:ext>
            </a:extLst>
          </p:cNvPr>
          <p:cNvSpPr txBox="1"/>
          <p:nvPr/>
        </p:nvSpPr>
        <p:spPr>
          <a:xfrm>
            <a:off x="8772977" y="2354384"/>
            <a:ext cx="2357322" cy="58477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>
                <a:solidFill>
                  <a:srgbClr val="FF0000"/>
                </a:solidFill>
              </a:rPr>
              <a:t>RunState=31</a:t>
            </a:r>
            <a:r>
              <a:rPr lang="zh-CN" altLang="en-US" sz="1600">
                <a:solidFill>
                  <a:srgbClr val="FF0000"/>
                </a:solidFill>
              </a:rPr>
              <a:t>  向右摆动</a:t>
            </a:r>
            <a:endParaRPr lang="en-US" altLang="zh-CN" sz="1600">
              <a:solidFill>
                <a:srgbClr val="FF0000"/>
              </a:solidFill>
            </a:endParaRPr>
          </a:p>
          <a:p>
            <a:pPr algn="ctr"/>
            <a:r>
              <a:rPr lang="en-US" altLang="zh-CN" sz="1600">
                <a:solidFill>
                  <a:srgbClr val="0070C0"/>
                </a:solidFill>
              </a:rPr>
              <a:t>PWM</a:t>
            </a:r>
            <a:r>
              <a:rPr lang="zh-CN" altLang="en-US" sz="1600">
                <a:solidFill>
                  <a:srgbClr val="0070C0"/>
                </a:solidFill>
              </a:rPr>
              <a:t>输出负值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A9DAD508-AD4C-E818-FA82-A40953F4AFF6}"/>
              </a:ext>
            </a:extLst>
          </p:cNvPr>
          <p:cNvSpPr txBox="1"/>
          <p:nvPr/>
        </p:nvSpPr>
        <p:spPr>
          <a:xfrm>
            <a:off x="8772977" y="3189134"/>
            <a:ext cx="2357322" cy="58477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>
                <a:solidFill>
                  <a:srgbClr val="FF0000"/>
                </a:solidFill>
              </a:rPr>
              <a:t>RunState=32</a:t>
            </a:r>
            <a:r>
              <a:rPr lang="zh-CN" altLang="en-US" sz="1600">
                <a:solidFill>
                  <a:srgbClr val="FF0000"/>
                </a:solidFill>
              </a:rPr>
              <a:t>  延时</a:t>
            </a:r>
            <a:endParaRPr lang="en-US" altLang="zh-CN" sz="1600">
              <a:solidFill>
                <a:srgbClr val="FF0000"/>
              </a:solidFill>
            </a:endParaRPr>
          </a:p>
          <a:p>
            <a:pPr algn="ctr"/>
            <a:r>
              <a:rPr lang="zh-CN" altLang="en-US" sz="1600">
                <a:solidFill>
                  <a:srgbClr val="0070C0"/>
                </a:solidFill>
              </a:rPr>
              <a:t>计数计时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CAAC8758-AAE7-F0DA-EB76-EE2F41556FF0}"/>
              </a:ext>
            </a:extLst>
          </p:cNvPr>
          <p:cNvSpPr txBox="1"/>
          <p:nvPr/>
        </p:nvSpPr>
        <p:spPr>
          <a:xfrm>
            <a:off x="8772977" y="4218900"/>
            <a:ext cx="2357322" cy="58477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>
                <a:solidFill>
                  <a:srgbClr val="FF0000"/>
                </a:solidFill>
              </a:rPr>
              <a:t>RunState=33</a:t>
            </a:r>
            <a:r>
              <a:rPr lang="zh-CN" altLang="en-US" sz="1600">
                <a:solidFill>
                  <a:srgbClr val="FF0000"/>
                </a:solidFill>
              </a:rPr>
              <a:t>  向左摆动</a:t>
            </a:r>
            <a:endParaRPr lang="en-US" altLang="zh-CN" sz="1600">
              <a:solidFill>
                <a:srgbClr val="FF0000"/>
              </a:solidFill>
            </a:endParaRPr>
          </a:p>
          <a:p>
            <a:pPr algn="ctr"/>
            <a:r>
              <a:rPr lang="en-US" altLang="zh-CN" sz="1600">
                <a:solidFill>
                  <a:srgbClr val="0070C0"/>
                </a:solidFill>
              </a:rPr>
              <a:t>PWM</a:t>
            </a:r>
            <a:r>
              <a:rPr lang="zh-CN" altLang="en-US" sz="1600">
                <a:solidFill>
                  <a:srgbClr val="0070C0"/>
                </a:solidFill>
              </a:rPr>
              <a:t>输出正值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DB834C50-B40C-FB02-14D8-1ED463B6FC90}"/>
              </a:ext>
            </a:extLst>
          </p:cNvPr>
          <p:cNvSpPr txBox="1"/>
          <p:nvPr/>
        </p:nvSpPr>
        <p:spPr>
          <a:xfrm>
            <a:off x="8772977" y="5064124"/>
            <a:ext cx="2357322" cy="58477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>
                <a:solidFill>
                  <a:srgbClr val="FF0000"/>
                </a:solidFill>
              </a:rPr>
              <a:t>RunState=34</a:t>
            </a:r>
            <a:r>
              <a:rPr lang="zh-CN" altLang="en-US" sz="1600">
                <a:solidFill>
                  <a:srgbClr val="FF0000"/>
                </a:solidFill>
              </a:rPr>
              <a:t>  延时</a:t>
            </a:r>
            <a:endParaRPr lang="en-US" altLang="zh-CN" sz="1600">
              <a:solidFill>
                <a:srgbClr val="FF0000"/>
              </a:solidFill>
            </a:endParaRPr>
          </a:p>
          <a:p>
            <a:pPr algn="ctr"/>
            <a:r>
              <a:rPr lang="zh-CN" altLang="en-US" sz="1600">
                <a:solidFill>
                  <a:srgbClr val="0070C0"/>
                </a:solidFill>
              </a:rPr>
              <a:t>计数计时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9E0C90B3-5846-34E6-E978-18326FB66243}"/>
              </a:ext>
            </a:extLst>
          </p:cNvPr>
          <p:cNvSpPr txBox="1"/>
          <p:nvPr/>
        </p:nvSpPr>
        <p:spPr>
          <a:xfrm>
            <a:off x="4998801" y="5064123"/>
            <a:ext cx="2194398" cy="58477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>
                <a:solidFill>
                  <a:srgbClr val="FF0000"/>
                </a:solidFill>
              </a:rPr>
              <a:t>RunState=4</a:t>
            </a:r>
            <a:r>
              <a:rPr lang="zh-CN" altLang="en-US" sz="1600">
                <a:solidFill>
                  <a:srgbClr val="FF0000"/>
                </a:solidFill>
              </a:rPr>
              <a:t>  倒立摆</a:t>
            </a:r>
            <a:endParaRPr lang="en-US" altLang="zh-CN" sz="1600">
              <a:solidFill>
                <a:srgbClr val="FF0000"/>
              </a:solidFill>
            </a:endParaRPr>
          </a:p>
          <a:p>
            <a:pPr algn="ctr"/>
            <a:r>
              <a:rPr lang="zh-CN" altLang="en-US" sz="1600">
                <a:solidFill>
                  <a:srgbClr val="0070C0"/>
                </a:solidFill>
              </a:rPr>
              <a:t>执行</a:t>
            </a:r>
            <a:r>
              <a:rPr lang="en-US" altLang="zh-CN" sz="1600">
                <a:solidFill>
                  <a:srgbClr val="0070C0"/>
                </a:solidFill>
              </a:rPr>
              <a:t>PID</a:t>
            </a:r>
            <a:r>
              <a:rPr lang="zh-CN" altLang="en-US" sz="1600">
                <a:solidFill>
                  <a:srgbClr val="0070C0"/>
                </a:solidFill>
              </a:rPr>
              <a:t>控制程序</a:t>
            </a:r>
          </a:p>
        </p:txBody>
      </p: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063A4A67-FD9A-B6CC-2CAE-04ECBD094FDF}"/>
              </a:ext>
            </a:extLst>
          </p:cNvPr>
          <p:cNvCxnSpPr>
            <a:cxnSpLocks/>
            <a:stCxn id="3" idx="2"/>
            <a:endCxn id="14" idx="0"/>
          </p:cNvCxnSpPr>
          <p:nvPr/>
        </p:nvCxnSpPr>
        <p:spPr>
          <a:xfrm>
            <a:off x="6096000" y="2934063"/>
            <a:ext cx="0" cy="634143"/>
          </a:xfrm>
          <a:prstGeom prst="straightConnector1">
            <a:avLst/>
          </a:prstGeom>
          <a:ln w="28575" cap="rnd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框 31">
            <a:extLst>
              <a:ext uri="{FF2B5EF4-FFF2-40B4-BE49-F238E27FC236}">
                <a16:creationId xmlns:a16="http://schemas.microsoft.com/office/drawing/2014/main" id="{C8649FA6-CBC2-76CB-EB46-60230F872D69}"/>
              </a:ext>
            </a:extLst>
          </p:cNvPr>
          <p:cNvSpPr txBox="1"/>
          <p:nvPr/>
        </p:nvSpPr>
        <p:spPr>
          <a:xfrm>
            <a:off x="6037201" y="3028017"/>
            <a:ext cx="12451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/>
              <a:t>K1</a:t>
            </a:r>
            <a:r>
              <a:rPr lang="zh-CN" altLang="en-US"/>
              <a:t>按下</a:t>
            </a:r>
          </a:p>
        </p:txBody>
      </p: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48AA5292-182F-EBD9-CC33-AF624FF8B5A0}"/>
              </a:ext>
            </a:extLst>
          </p:cNvPr>
          <p:cNvCxnSpPr>
            <a:cxnSpLocks/>
          </p:cNvCxnSpPr>
          <p:nvPr/>
        </p:nvCxnSpPr>
        <p:spPr>
          <a:xfrm flipH="1" flipV="1">
            <a:off x="2231280" y="2105231"/>
            <a:ext cx="1800031" cy="6782"/>
          </a:xfrm>
          <a:prstGeom prst="straightConnector1">
            <a:avLst/>
          </a:prstGeom>
          <a:ln w="28575" cap="rnd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本框 38">
            <a:extLst>
              <a:ext uri="{FF2B5EF4-FFF2-40B4-BE49-F238E27FC236}">
                <a16:creationId xmlns:a16="http://schemas.microsoft.com/office/drawing/2014/main" id="{CCB23C6F-F935-8F1F-FCAB-64E72F639314}"/>
              </a:ext>
            </a:extLst>
          </p:cNvPr>
          <p:cNvSpPr txBox="1"/>
          <p:nvPr/>
        </p:nvSpPr>
        <p:spPr>
          <a:xfrm>
            <a:off x="1219537" y="1404008"/>
            <a:ext cx="202348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/>
              <a:t>摆杆位于右侧区间且处于最高点位置</a:t>
            </a:r>
          </a:p>
        </p:txBody>
      </p:sp>
      <p:cxnSp>
        <p:nvCxnSpPr>
          <p:cNvPr id="41" name="直接箭头连接符 40">
            <a:extLst>
              <a:ext uri="{FF2B5EF4-FFF2-40B4-BE49-F238E27FC236}">
                <a16:creationId xmlns:a16="http://schemas.microsoft.com/office/drawing/2014/main" id="{82F136DB-CC13-AF43-0B2A-8987CEF5B3E1}"/>
              </a:ext>
            </a:extLst>
          </p:cNvPr>
          <p:cNvCxnSpPr>
            <a:cxnSpLocks/>
            <a:stCxn id="16" idx="2"/>
            <a:endCxn id="18" idx="0"/>
          </p:cNvCxnSpPr>
          <p:nvPr/>
        </p:nvCxnSpPr>
        <p:spPr>
          <a:xfrm>
            <a:off x="2231280" y="2939160"/>
            <a:ext cx="0" cy="249152"/>
          </a:xfrm>
          <a:prstGeom prst="straightConnector1">
            <a:avLst/>
          </a:prstGeom>
          <a:ln w="28575" cap="rnd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文本框 43">
            <a:extLst>
              <a:ext uri="{FF2B5EF4-FFF2-40B4-BE49-F238E27FC236}">
                <a16:creationId xmlns:a16="http://schemas.microsoft.com/office/drawing/2014/main" id="{1CC70FD0-6C62-77E2-CB66-060BBF481AC3}"/>
              </a:ext>
            </a:extLst>
          </p:cNvPr>
          <p:cNvSpPr txBox="1"/>
          <p:nvPr/>
        </p:nvSpPr>
        <p:spPr>
          <a:xfrm>
            <a:off x="762826" y="3811327"/>
            <a:ext cx="15721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/>
              <a:t>计时时间到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9A60866F-5C8D-F8D7-AE82-962B336D52F7}"/>
              </a:ext>
            </a:extLst>
          </p:cNvPr>
          <p:cNvSpPr txBox="1"/>
          <p:nvPr/>
        </p:nvSpPr>
        <p:spPr>
          <a:xfrm>
            <a:off x="751658" y="5688526"/>
            <a:ext cx="15721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/>
              <a:t>计时时间到</a:t>
            </a:r>
          </a:p>
        </p:txBody>
      </p:sp>
      <p:cxnSp>
        <p:nvCxnSpPr>
          <p:cNvPr id="48" name="直接箭头连接符 47">
            <a:extLst>
              <a:ext uri="{FF2B5EF4-FFF2-40B4-BE49-F238E27FC236}">
                <a16:creationId xmlns:a16="http://schemas.microsoft.com/office/drawing/2014/main" id="{3A6884F6-84C6-5096-C4AE-6D82646AE468}"/>
              </a:ext>
            </a:extLst>
          </p:cNvPr>
          <p:cNvCxnSpPr>
            <a:cxnSpLocks/>
            <a:stCxn id="18" idx="2"/>
            <a:endCxn id="19" idx="0"/>
          </p:cNvCxnSpPr>
          <p:nvPr/>
        </p:nvCxnSpPr>
        <p:spPr>
          <a:xfrm>
            <a:off x="2231280" y="3773087"/>
            <a:ext cx="0" cy="445813"/>
          </a:xfrm>
          <a:prstGeom prst="straightConnector1">
            <a:avLst/>
          </a:prstGeom>
          <a:ln w="28575" cap="rnd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箭头连接符 50">
            <a:extLst>
              <a:ext uri="{FF2B5EF4-FFF2-40B4-BE49-F238E27FC236}">
                <a16:creationId xmlns:a16="http://schemas.microsoft.com/office/drawing/2014/main" id="{02181AD8-1562-6B3D-B250-9E50E98B71C3}"/>
              </a:ext>
            </a:extLst>
          </p:cNvPr>
          <p:cNvCxnSpPr>
            <a:cxnSpLocks/>
          </p:cNvCxnSpPr>
          <p:nvPr/>
        </p:nvCxnSpPr>
        <p:spPr>
          <a:xfrm>
            <a:off x="2231280" y="4803675"/>
            <a:ext cx="0" cy="249152"/>
          </a:xfrm>
          <a:prstGeom prst="straightConnector1">
            <a:avLst/>
          </a:prstGeom>
          <a:ln w="28575" cap="rnd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箭头连接符 52">
            <a:extLst>
              <a:ext uri="{FF2B5EF4-FFF2-40B4-BE49-F238E27FC236}">
                <a16:creationId xmlns:a16="http://schemas.microsoft.com/office/drawing/2014/main" id="{C6D89434-6162-B926-5D25-427A37BB69FA}"/>
              </a:ext>
            </a:extLst>
          </p:cNvPr>
          <p:cNvCxnSpPr>
            <a:cxnSpLocks/>
          </p:cNvCxnSpPr>
          <p:nvPr/>
        </p:nvCxnSpPr>
        <p:spPr>
          <a:xfrm>
            <a:off x="9967899" y="2939160"/>
            <a:ext cx="0" cy="249152"/>
          </a:xfrm>
          <a:prstGeom prst="straightConnector1">
            <a:avLst/>
          </a:prstGeom>
          <a:ln w="28575" cap="rnd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文本框 53">
            <a:extLst>
              <a:ext uri="{FF2B5EF4-FFF2-40B4-BE49-F238E27FC236}">
                <a16:creationId xmlns:a16="http://schemas.microsoft.com/office/drawing/2014/main" id="{47B29D84-9485-FF8D-66DD-5D79E4206F42}"/>
              </a:ext>
            </a:extLst>
          </p:cNvPr>
          <p:cNvSpPr txBox="1"/>
          <p:nvPr/>
        </p:nvSpPr>
        <p:spPr>
          <a:xfrm>
            <a:off x="9857028" y="3811327"/>
            <a:ext cx="15721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/>
              <a:t>计时时间到</a:t>
            </a: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0F3221E6-8945-5605-63FB-25110D599400}"/>
              </a:ext>
            </a:extLst>
          </p:cNvPr>
          <p:cNvSpPr txBox="1"/>
          <p:nvPr/>
        </p:nvSpPr>
        <p:spPr>
          <a:xfrm>
            <a:off x="9845860" y="5688526"/>
            <a:ext cx="15721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/>
              <a:t>计时时间到</a:t>
            </a:r>
          </a:p>
        </p:txBody>
      </p:sp>
      <p:cxnSp>
        <p:nvCxnSpPr>
          <p:cNvPr id="56" name="直接箭头连接符 55">
            <a:extLst>
              <a:ext uri="{FF2B5EF4-FFF2-40B4-BE49-F238E27FC236}">
                <a16:creationId xmlns:a16="http://schemas.microsoft.com/office/drawing/2014/main" id="{DA533821-16F3-0D51-A381-13C900771EB2}"/>
              </a:ext>
            </a:extLst>
          </p:cNvPr>
          <p:cNvCxnSpPr>
            <a:cxnSpLocks/>
          </p:cNvCxnSpPr>
          <p:nvPr/>
        </p:nvCxnSpPr>
        <p:spPr>
          <a:xfrm>
            <a:off x="9967899" y="3773087"/>
            <a:ext cx="0" cy="445813"/>
          </a:xfrm>
          <a:prstGeom prst="straightConnector1">
            <a:avLst/>
          </a:prstGeom>
          <a:ln w="28575" cap="rnd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箭头连接符 56">
            <a:extLst>
              <a:ext uri="{FF2B5EF4-FFF2-40B4-BE49-F238E27FC236}">
                <a16:creationId xmlns:a16="http://schemas.microsoft.com/office/drawing/2014/main" id="{CD6AA86C-31D0-4F0D-7CB4-50791519C581}"/>
              </a:ext>
            </a:extLst>
          </p:cNvPr>
          <p:cNvCxnSpPr>
            <a:cxnSpLocks/>
          </p:cNvCxnSpPr>
          <p:nvPr/>
        </p:nvCxnSpPr>
        <p:spPr>
          <a:xfrm>
            <a:off x="9967899" y="4803675"/>
            <a:ext cx="0" cy="249152"/>
          </a:xfrm>
          <a:prstGeom prst="straightConnector1">
            <a:avLst/>
          </a:prstGeom>
          <a:ln w="28575" cap="rnd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文本框 58">
            <a:extLst>
              <a:ext uri="{FF2B5EF4-FFF2-40B4-BE49-F238E27FC236}">
                <a16:creationId xmlns:a16="http://schemas.microsoft.com/office/drawing/2014/main" id="{09ECA680-1C78-963A-D19A-AFC9AEC476EC}"/>
              </a:ext>
            </a:extLst>
          </p:cNvPr>
          <p:cNvSpPr txBox="1"/>
          <p:nvPr/>
        </p:nvSpPr>
        <p:spPr>
          <a:xfrm>
            <a:off x="8956156" y="1405054"/>
            <a:ext cx="202348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/>
              <a:t>摆杆位于左侧区间且处于最高点位置</a:t>
            </a:r>
          </a:p>
        </p:txBody>
      </p:sp>
      <p:cxnSp>
        <p:nvCxnSpPr>
          <p:cNvPr id="60" name="直接箭头连接符 59">
            <a:extLst>
              <a:ext uri="{FF2B5EF4-FFF2-40B4-BE49-F238E27FC236}">
                <a16:creationId xmlns:a16="http://schemas.microsoft.com/office/drawing/2014/main" id="{1D05080F-EB26-E9C2-DDC3-0B6436A3A494}"/>
              </a:ext>
            </a:extLst>
          </p:cNvPr>
          <p:cNvCxnSpPr>
            <a:cxnSpLocks/>
          </p:cNvCxnSpPr>
          <p:nvPr/>
        </p:nvCxnSpPr>
        <p:spPr>
          <a:xfrm>
            <a:off x="2231280" y="2105232"/>
            <a:ext cx="0" cy="249152"/>
          </a:xfrm>
          <a:prstGeom prst="straightConnector1">
            <a:avLst/>
          </a:prstGeom>
          <a:ln w="28575" cap="rnd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箭头连接符 62">
            <a:extLst>
              <a:ext uri="{FF2B5EF4-FFF2-40B4-BE49-F238E27FC236}">
                <a16:creationId xmlns:a16="http://schemas.microsoft.com/office/drawing/2014/main" id="{7CBEA302-B4E7-10CF-9DBF-69D28BE2C034}"/>
              </a:ext>
            </a:extLst>
          </p:cNvPr>
          <p:cNvCxnSpPr>
            <a:cxnSpLocks/>
          </p:cNvCxnSpPr>
          <p:nvPr/>
        </p:nvCxnSpPr>
        <p:spPr>
          <a:xfrm>
            <a:off x="4031311" y="2112013"/>
            <a:ext cx="0" cy="1699314"/>
          </a:xfrm>
          <a:prstGeom prst="straightConnector1">
            <a:avLst/>
          </a:prstGeom>
          <a:ln w="28575" cap="rnd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箭头连接符 65">
            <a:extLst>
              <a:ext uri="{FF2B5EF4-FFF2-40B4-BE49-F238E27FC236}">
                <a16:creationId xmlns:a16="http://schemas.microsoft.com/office/drawing/2014/main" id="{A81E323E-ADDC-96B0-6528-471F8A075022}"/>
              </a:ext>
            </a:extLst>
          </p:cNvPr>
          <p:cNvCxnSpPr>
            <a:cxnSpLocks/>
          </p:cNvCxnSpPr>
          <p:nvPr/>
        </p:nvCxnSpPr>
        <p:spPr>
          <a:xfrm>
            <a:off x="4031311" y="3811327"/>
            <a:ext cx="967490" cy="0"/>
          </a:xfrm>
          <a:prstGeom prst="straightConnector1">
            <a:avLst/>
          </a:prstGeom>
          <a:ln w="28575" cap="rnd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箭头连接符 72">
            <a:extLst>
              <a:ext uri="{FF2B5EF4-FFF2-40B4-BE49-F238E27FC236}">
                <a16:creationId xmlns:a16="http://schemas.microsoft.com/office/drawing/2014/main" id="{E0AE5085-A529-670A-FD29-2E17B84A534F}"/>
              </a:ext>
            </a:extLst>
          </p:cNvPr>
          <p:cNvCxnSpPr>
            <a:cxnSpLocks/>
          </p:cNvCxnSpPr>
          <p:nvPr/>
        </p:nvCxnSpPr>
        <p:spPr>
          <a:xfrm>
            <a:off x="2231280" y="5673042"/>
            <a:ext cx="0" cy="445813"/>
          </a:xfrm>
          <a:prstGeom prst="straightConnector1">
            <a:avLst/>
          </a:prstGeom>
          <a:ln w="28575" cap="rnd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箭头连接符 73">
            <a:extLst>
              <a:ext uri="{FF2B5EF4-FFF2-40B4-BE49-F238E27FC236}">
                <a16:creationId xmlns:a16="http://schemas.microsoft.com/office/drawing/2014/main" id="{4266735A-073C-CBD7-6D9F-CDF84887EF33}"/>
              </a:ext>
            </a:extLst>
          </p:cNvPr>
          <p:cNvCxnSpPr>
            <a:cxnSpLocks/>
          </p:cNvCxnSpPr>
          <p:nvPr/>
        </p:nvCxnSpPr>
        <p:spPr>
          <a:xfrm flipH="1">
            <a:off x="2231280" y="6118855"/>
            <a:ext cx="1800031" cy="0"/>
          </a:xfrm>
          <a:prstGeom prst="straightConnector1">
            <a:avLst/>
          </a:prstGeom>
          <a:ln w="28575" cap="rnd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接箭头连接符 77">
            <a:extLst>
              <a:ext uri="{FF2B5EF4-FFF2-40B4-BE49-F238E27FC236}">
                <a16:creationId xmlns:a16="http://schemas.microsoft.com/office/drawing/2014/main" id="{F5C56AEC-0CB3-C52F-6909-9ED11DA18A9C}"/>
              </a:ext>
            </a:extLst>
          </p:cNvPr>
          <p:cNvCxnSpPr>
            <a:cxnSpLocks/>
          </p:cNvCxnSpPr>
          <p:nvPr/>
        </p:nvCxnSpPr>
        <p:spPr>
          <a:xfrm>
            <a:off x="4031311" y="4190775"/>
            <a:ext cx="0" cy="1928080"/>
          </a:xfrm>
          <a:prstGeom prst="straightConnector1">
            <a:avLst/>
          </a:prstGeom>
          <a:ln w="28575" cap="rnd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接箭头连接符 79">
            <a:extLst>
              <a:ext uri="{FF2B5EF4-FFF2-40B4-BE49-F238E27FC236}">
                <a16:creationId xmlns:a16="http://schemas.microsoft.com/office/drawing/2014/main" id="{8B88AAB5-F8BB-0ACA-DF3D-EFB9F0F07394}"/>
              </a:ext>
            </a:extLst>
          </p:cNvPr>
          <p:cNvCxnSpPr>
            <a:cxnSpLocks/>
          </p:cNvCxnSpPr>
          <p:nvPr/>
        </p:nvCxnSpPr>
        <p:spPr>
          <a:xfrm>
            <a:off x="4031311" y="4182439"/>
            <a:ext cx="967490" cy="0"/>
          </a:xfrm>
          <a:prstGeom prst="straightConnector1">
            <a:avLst/>
          </a:prstGeom>
          <a:ln w="28575" cap="rnd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接箭头连接符 82">
            <a:extLst>
              <a:ext uri="{FF2B5EF4-FFF2-40B4-BE49-F238E27FC236}">
                <a16:creationId xmlns:a16="http://schemas.microsoft.com/office/drawing/2014/main" id="{9657983E-FD9E-414C-9B2C-F3B5DDF803BA}"/>
              </a:ext>
            </a:extLst>
          </p:cNvPr>
          <p:cNvCxnSpPr>
            <a:cxnSpLocks/>
          </p:cNvCxnSpPr>
          <p:nvPr/>
        </p:nvCxnSpPr>
        <p:spPr>
          <a:xfrm>
            <a:off x="9967899" y="5673042"/>
            <a:ext cx="0" cy="445813"/>
          </a:xfrm>
          <a:prstGeom prst="straightConnector1">
            <a:avLst/>
          </a:prstGeom>
          <a:ln w="28575" cap="rnd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接箭头连接符 83">
            <a:extLst>
              <a:ext uri="{FF2B5EF4-FFF2-40B4-BE49-F238E27FC236}">
                <a16:creationId xmlns:a16="http://schemas.microsoft.com/office/drawing/2014/main" id="{119969A5-726E-CD4E-3589-964863B161D0}"/>
              </a:ext>
            </a:extLst>
          </p:cNvPr>
          <p:cNvCxnSpPr>
            <a:cxnSpLocks/>
          </p:cNvCxnSpPr>
          <p:nvPr/>
        </p:nvCxnSpPr>
        <p:spPr>
          <a:xfrm flipH="1">
            <a:off x="8167868" y="6118855"/>
            <a:ext cx="1800031" cy="0"/>
          </a:xfrm>
          <a:prstGeom prst="straightConnector1">
            <a:avLst/>
          </a:prstGeom>
          <a:ln w="28575" cap="rnd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接箭头连接符 84">
            <a:extLst>
              <a:ext uri="{FF2B5EF4-FFF2-40B4-BE49-F238E27FC236}">
                <a16:creationId xmlns:a16="http://schemas.microsoft.com/office/drawing/2014/main" id="{8A400BBA-E8BF-AD1A-BF8A-85CF6C98352F}"/>
              </a:ext>
            </a:extLst>
          </p:cNvPr>
          <p:cNvCxnSpPr>
            <a:cxnSpLocks/>
          </p:cNvCxnSpPr>
          <p:nvPr/>
        </p:nvCxnSpPr>
        <p:spPr>
          <a:xfrm>
            <a:off x="8167868" y="4190775"/>
            <a:ext cx="0" cy="1928080"/>
          </a:xfrm>
          <a:prstGeom prst="straightConnector1">
            <a:avLst/>
          </a:prstGeom>
          <a:ln w="28575" cap="rnd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接箭头连接符 85">
            <a:extLst>
              <a:ext uri="{FF2B5EF4-FFF2-40B4-BE49-F238E27FC236}">
                <a16:creationId xmlns:a16="http://schemas.microsoft.com/office/drawing/2014/main" id="{BBD70F2D-8F13-8C88-C8E6-07A91F37BE5F}"/>
              </a:ext>
            </a:extLst>
          </p:cNvPr>
          <p:cNvCxnSpPr>
            <a:cxnSpLocks/>
          </p:cNvCxnSpPr>
          <p:nvPr/>
        </p:nvCxnSpPr>
        <p:spPr>
          <a:xfrm flipH="1">
            <a:off x="7200378" y="4190775"/>
            <a:ext cx="967490" cy="0"/>
          </a:xfrm>
          <a:prstGeom prst="straightConnector1">
            <a:avLst/>
          </a:prstGeom>
          <a:ln w="28575" cap="rnd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接箭头连接符 86">
            <a:extLst>
              <a:ext uri="{FF2B5EF4-FFF2-40B4-BE49-F238E27FC236}">
                <a16:creationId xmlns:a16="http://schemas.microsoft.com/office/drawing/2014/main" id="{7AAEE857-2F1C-6309-1DDC-2A07043ABD4D}"/>
              </a:ext>
            </a:extLst>
          </p:cNvPr>
          <p:cNvCxnSpPr>
            <a:cxnSpLocks/>
          </p:cNvCxnSpPr>
          <p:nvPr/>
        </p:nvCxnSpPr>
        <p:spPr>
          <a:xfrm>
            <a:off x="9967899" y="2105232"/>
            <a:ext cx="0" cy="249152"/>
          </a:xfrm>
          <a:prstGeom prst="straightConnector1">
            <a:avLst/>
          </a:prstGeom>
          <a:ln w="28575" cap="rnd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接箭头连接符 87">
            <a:extLst>
              <a:ext uri="{FF2B5EF4-FFF2-40B4-BE49-F238E27FC236}">
                <a16:creationId xmlns:a16="http://schemas.microsoft.com/office/drawing/2014/main" id="{047BAA14-C384-DBD2-3976-FD5D872DC476}"/>
              </a:ext>
            </a:extLst>
          </p:cNvPr>
          <p:cNvCxnSpPr>
            <a:cxnSpLocks/>
          </p:cNvCxnSpPr>
          <p:nvPr/>
        </p:nvCxnSpPr>
        <p:spPr>
          <a:xfrm flipH="1" flipV="1">
            <a:off x="8167868" y="2105231"/>
            <a:ext cx="1800031" cy="6782"/>
          </a:xfrm>
          <a:prstGeom prst="straightConnector1">
            <a:avLst/>
          </a:prstGeom>
          <a:ln w="28575" cap="rnd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接箭头连接符 88">
            <a:extLst>
              <a:ext uri="{FF2B5EF4-FFF2-40B4-BE49-F238E27FC236}">
                <a16:creationId xmlns:a16="http://schemas.microsoft.com/office/drawing/2014/main" id="{F8C62732-C68A-7BCD-E21A-F9DB774DD9E8}"/>
              </a:ext>
            </a:extLst>
          </p:cNvPr>
          <p:cNvCxnSpPr>
            <a:cxnSpLocks/>
          </p:cNvCxnSpPr>
          <p:nvPr/>
        </p:nvCxnSpPr>
        <p:spPr>
          <a:xfrm>
            <a:off x="8167868" y="2105231"/>
            <a:ext cx="0" cy="1706096"/>
          </a:xfrm>
          <a:prstGeom prst="straightConnector1">
            <a:avLst/>
          </a:prstGeom>
          <a:ln w="28575" cap="rnd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接箭头连接符 89">
            <a:extLst>
              <a:ext uri="{FF2B5EF4-FFF2-40B4-BE49-F238E27FC236}">
                <a16:creationId xmlns:a16="http://schemas.microsoft.com/office/drawing/2014/main" id="{B252D5CE-A37A-D9F6-C7F5-D72CB14C135D}"/>
              </a:ext>
            </a:extLst>
          </p:cNvPr>
          <p:cNvCxnSpPr>
            <a:cxnSpLocks/>
          </p:cNvCxnSpPr>
          <p:nvPr/>
        </p:nvCxnSpPr>
        <p:spPr>
          <a:xfrm>
            <a:off x="7200378" y="3811327"/>
            <a:ext cx="967490" cy="0"/>
          </a:xfrm>
          <a:prstGeom prst="straightConnector1">
            <a:avLst/>
          </a:prstGeom>
          <a:ln w="28575" cap="rnd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文本框 93">
            <a:extLst>
              <a:ext uri="{FF2B5EF4-FFF2-40B4-BE49-F238E27FC236}">
                <a16:creationId xmlns:a16="http://schemas.microsoft.com/office/drawing/2014/main" id="{804856D3-435D-7180-22C8-A2BE579CA1D7}"/>
              </a:ext>
            </a:extLst>
          </p:cNvPr>
          <p:cNvSpPr txBox="1"/>
          <p:nvPr/>
        </p:nvSpPr>
        <p:spPr>
          <a:xfrm>
            <a:off x="5966295" y="4523934"/>
            <a:ext cx="21943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800">
                <a:latin typeface="+mn-ea"/>
              </a:rPr>
              <a:t>摆杆进入中心区间</a:t>
            </a:r>
            <a:endParaRPr lang="zh-CN" altLang="en-US"/>
          </a:p>
        </p:txBody>
      </p:sp>
      <p:cxnSp>
        <p:nvCxnSpPr>
          <p:cNvPr id="96" name="直接箭头连接符 95">
            <a:extLst>
              <a:ext uri="{FF2B5EF4-FFF2-40B4-BE49-F238E27FC236}">
                <a16:creationId xmlns:a16="http://schemas.microsoft.com/office/drawing/2014/main" id="{FFEC03FD-88BD-9193-D70E-EE2A12FFE4CB}"/>
              </a:ext>
            </a:extLst>
          </p:cNvPr>
          <p:cNvCxnSpPr>
            <a:cxnSpLocks/>
          </p:cNvCxnSpPr>
          <p:nvPr/>
        </p:nvCxnSpPr>
        <p:spPr>
          <a:xfrm>
            <a:off x="6096000" y="4429980"/>
            <a:ext cx="0" cy="634143"/>
          </a:xfrm>
          <a:prstGeom prst="straightConnector1">
            <a:avLst/>
          </a:prstGeom>
          <a:ln w="28575" cap="rnd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接箭头连接符 104">
            <a:extLst>
              <a:ext uri="{FF2B5EF4-FFF2-40B4-BE49-F238E27FC236}">
                <a16:creationId xmlns:a16="http://schemas.microsoft.com/office/drawing/2014/main" id="{39068B08-76C6-82CD-3C99-138BCDBBE172}"/>
              </a:ext>
            </a:extLst>
          </p:cNvPr>
          <p:cNvCxnSpPr>
            <a:cxnSpLocks/>
          </p:cNvCxnSpPr>
          <p:nvPr/>
        </p:nvCxnSpPr>
        <p:spPr>
          <a:xfrm>
            <a:off x="6096000" y="1402072"/>
            <a:ext cx="0" cy="947216"/>
          </a:xfrm>
          <a:prstGeom prst="straightConnector1">
            <a:avLst/>
          </a:prstGeom>
          <a:ln w="28575" cap="rnd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文本框 105">
            <a:extLst>
              <a:ext uri="{FF2B5EF4-FFF2-40B4-BE49-F238E27FC236}">
                <a16:creationId xmlns:a16="http://schemas.microsoft.com/office/drawing/2014/main" id="{5094CBB0-03D3-C70D-E71F-A873B2D851C9}"/>
              </a:ext>
            </a:extLst>
          </p:cNvPr>
          <p:cNvSpPr txBox="1"/>
          <p:nvPr/>
        </p:nvSpPr>
        <p:spPr>
          <a:xfrm>
            <a:off x="6056266" y="1385885"/>
            <a:ext cx="14555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/>
              <a:t>任何其他状态下</a:t>
            </a:r>
            <a:r>
              <a:rPr lang="en-US" altLang="zh-CN"/>
              <a:t>K1</a:t>
            </a:r>
            <a:r>
              <a:rPr lang="zh-CN" altLang="en-US"/>
              <a:t>按下</a:t>
            </a:r>
          </a:p>
        </p:txBody>
      </p:sp>
      <p:sp>
        <p:nvSpPr>
          <p:cNvPr id="107" name="文本框 106">
            <a:extLst>
              <a:ext uri="{FF2B5EF4-FFF2-40B4-BE49-F238E27FC236}">
                <a16:creationId xmlns:a16="http://schemas.microsoft.com/office/drawing/2014/main" id="{1EFAACA6-0787-F6ED-7091-82966B1D52D6}"/>
              </a:ext>
            </a:extLst>
          </p:cNvPr>
          <p:cNvSpPr txBox="1"/>
          <p:nvPr/>
        </p:nvSpPr>
        <p:spPr>
          <a:xfrm>
            <a:off x="4680234" y="1402072"/>
            <a:ext cx="14555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/>
              <a:t>倒立摆状态下摆杆倒下</a:t>
            </a:r>
          </a:p>
        </p:txBody>
      </p:sp>
    </p:spTree>
    <p:extLst>
      <p:ext uri="{BB962C8B-B14F-4D97-AF65-F5344CB8AC3E}">
        <p14:creationId xmlns:p14="http://schemas.microsoft.com/office/powerpoint/2010/main" val="5953937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1354737" y="475762"/>
            <a:ext cx="87265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/>
              <a:t>软件平台</a:t>
            </a: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9FEF5B06-665C-F2BA-0EFD-4FA45937C44E}"/>
              </a:ext>
            </a:extLst>
          </p:cNvPr>
          <p:cNvGrpSpPr/>
          <p:nvPr/>
        </p:nvGrpSpPr>
        <p:grpSpPr>
          <a:xfrm>
            <a:off x="695999" y="467372"/>
            <a:ext cx="10800002" cy="540000"/>
            <a:chOff x="664415" y="326304"/>
            <a:chExt cx="10800002" cy="540000"/>
          </a:xfrm>
        </p:grpSpPr>
        <p:sp>
          <p:nvSpPr>
            <p:cNvPr id="4" name="圆角矩形 3"/>
            <p:cNvSpPr/>
            <p:nvPr/>
          </p:nvSpPr>
          <p:spPr>
            <a:xfrm>
              <a:off x="664415" y="362305"/>
              <a:ext cx="540000" cy="468000"/>
            </a:xfrm>
            <a:prstGeom prst="roundRect">
              <a:avLst>
                <a:gd name="adj" fmla="val 22610"/>
              </a:avLst>
            </a:prstGeom>
            <a:solidFill>
              <a:schemeClr val="accent5">
                <a:lumMod val="7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noFill/>
              </a:endParaRPr>
            </a:p>
          </p:txBody>
        </p:sp>
        <p:cxnSp>
          <p:nvCxnSpPr>
            <p:cNvPr id="6" name="直接连接符 5"/>
            <p:cNvCxnSpPr/>
            <p:nvPr/>
          </p:nvCxnSpPr>
          <p:spPr>
            <a:xfrm>
              <a:off x="664417" y="843267"/>
              <a:ext cx="10800000" cy="0"/>
            </a:xfrm>
            <a:prstGeom prst="line">
              <a:avLst/>
            </a:prstGeom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矩形 9"/>
            <p:cNvSpPr/>
            <p:nvPr/>
          </p:nvSpPr>
          <p:spPr>
            <a:xfrm>
              <a:off x="664416" y="662291"/>
              <a:ext cx="540000" cy="180975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Freeform 388"/>
            <p:cNvSpPr>
              <a:spLocks/>
            </p:cNvSpPr>
            <p:nvPr/>
          </p:nvSpPr>
          <p:spPr bwMode="auto">
            <a:xfrm>
              <a:off x="783154" y="475854"/>
              <a:ext cx="302522" cy="252000"/>
            </a:xfrm>
            <a:custGeom>
              <a:avLst/>
              <a:gdLst>
                <a:gd name="T0" fmla="*/ 90 w 111"/>
                <a:gd name="T1" fmla="*/ 55 h 106"/>
                <a:gd name="T2" fmla="*/ 111 w 111"/>
                <a:gd name="T3" fmla="*/ 55 h 106"/>
                <a:gd name="T4" fmla="*/ 55 w 111"/>
                <a:gd name="T5" fmla="*/ 0 h 106"/>
                <a:gd name="T6" fmla="*/ 0 w 111"/>
                <a:gd name="T7" fmla="*/ 55 h 106"/>
                <a:gd name="T8" fmla="*/ 20 w 111"/>
                <a:gd name="T9" fmla="*/ 55 h 106"/>
                <a:gd name="T10" fmla="*/ 20 w 111"/>
                <a:gd name="T11" fmla="*/ 106 h 106"/>
                <a:gd name="T12" fmla="*/ 45 w 111"/>
                <a:gd name="T13" fmla="*/ 106 h 106"/>
                <a:gd name="T14" fmla="*/ 45 w 111"/>
                <a:gd name="T15" fmla="*/ 75 h 106"/>
                <a:gd name="T16" fmla="*/ 66 w 111"/>
                <a:gd name="T17" fmla="*/ 75 h 106"/>
                <a:gd name="T18" fmla="*/ 66 w 111"/>
                <a:gd name="T19" fmla="*/ 106 h 106"/>
                <a:gd name="T20" fmla="*/ 90 w 111"/>
                <a:gd name="T21" fmla="*/ 106 h 106"/>
                <a:gd name="T22" fmla="*/ 90 w 111"/>
                <a:gd name="T23" fmla="*/ 55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1" h="106">
                  <a:moveTo>
                    <a:pt x="90" y="55"/>
                  </a:moveTo>
                  <a:lnTo>
                    <a:pt x="111" y="55"/>
                  </a:lnTo>
                  <a:lnTo>
                    <a:pt x="55" y="0"/>
                  </a:lnTo>
                  <a:lnTo>
                    <a:pt x="0" y="55"/>
                  </a:lnTo>
                  <a:lnTo>
                    <a:pt x="20" y="55"/>
                  </a:lnTo>
                  <a:lnTo>
                    <a:pt x="20" y="106"/>
                  </a:lnTo>
                  <a:lnTo>
                    <a:pt x="45" y="106"/>
                  </a:lnTo>
                  <a:lnTo>
                    <a:pt x="45" y="75"/>
                  </a:lnTo>
                  <a:lnTo>
                    <a:pt x="66" y="75"/>
                  </a:lnTo>
                  <a:lnTo>
                    <a:pt x="66" y="106"/>
                  </a:lnTo>
                  <a:lnTo>
                    <a:pt x="90" y="106"/>
                  </a:lnTo>
                  <a:lnTo>
                    <a:pt x="90" y="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4CAC7A80-C0BE-38B5-F171-D32D1BA2D7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68418" y="326304"/>
              <a:ext cx="1295999" cy="540000"/>
            </a:xfrm>
            <a:prstGeom prst="rect">
              <a:avLst/>
            </a:prstGeom>
          </p:spPr>
        </p:pic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DD35F643-5D62-A76F-6135-3D17159989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999" y="4663483"/>
            <a:ext cx="1097143" cy="1080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6E84F46-D037-A8EE-6D80-51A6F5AAD4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65847" y="1807779"/>
            <a:ext cx="1030154" cy="10800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65ECC712-7D1E-A41F-2AD7-22A7DEDAF0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999" y="1183365"/>
            <a:ext cx="6480000" cy="3446090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082FA02F-CFF0-A38D-DBD2-19DE05471B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16001" y="2942128"/>
            <a:ext cx="6480000" cy="3442711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6883F715-F0F0-C02E-D488-930BB0A8ED87}"/>
              </a:ext>
            </a:extLst>
          </p:cNvPr>
          <p:cNvSpPr txBox="1"/>
          <p:nvPr/>
        </p:nvSpPr>
        <p:spPr>
          <a:xfrm>
            <a:off x="1793142" y="4663483"/>
            <a:ext cx="2456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>
                <a:latin typeface="+mn-ea"/>
              </a:rPr>
              <a:t>Keil</a:t>
            </a:r>
            <a:r>
              <a:rPr lang="zh-CN" altLang="en-US">
                <a:latin typeface="+mn-ea"/>
              </a:rPr>
              <a:t> </a:t>
            </a:r>
            <a:r>
              <a:rPr lang="en-US" altLang="zh-CN">
                <a:latin typeface="+mn-ea"/>
              </a:rPr>
              <a:t>uVision5 - MDK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EF58EAAF-997D-1F34-919E-C9FC5E77A093}"/>
              </a:ext>
            </a:extLst>
          </p:cNvPr>
          <p:cNvSpPr txBox="1"/>
          <p:nvPr/>
        </p:nvSpPr>
        <p:spPr>
          <a:xfrm>
            <a:off x="9050577" y="2518447"/>
            <a:ext cx="129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>
                <a:latin typeface="+mn-ea"/>
              </a:rPr>
              <a:t>SerialPlot</a:t>
            </a:r>
          </a:p>
        </p:txBody>
      </p:sp>
    </p:spTree>
    <p:extLst>
      <p:ext uri="{BB962C8B-B14F-4D97-AF65-F5344CB8AC3E}">
        <p14:creationId xmlns:p14="http://schemas.microsoft.com/office/powerpoint/2010/main" val="152126252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/>
          <p:cNvSpPr txBox="1"/>
          <p:nvPr/>
        </p:nvSpPr>
        <p:spPr>
          <a:xfrm>
            <a:off x="696000" y="1219541"/>
            <a:ext cx="108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sz="2400">
                <a:latin typeface="+mn-ea"/>
              </a:rPr>
              <a:t>正文</a:t>
            </a:r>
            <a:endParaRPr lang="en-US" altLang="zh-CN" sz="2400">
              <a:latin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354737" y="475762"/>
            <a:ext cx="87265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/>
              <a:t>标题</a:t>
            </a: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9FEF5B06-665C-F2BA-0EFD-4FA45937C44E}"/>
              </a:ext>
            </a:extLst>
          </p:cNvPr>
          <p:cNvGrpSpPr/>
          <p:nvPr/>
        </p:nvGrpSpPr>
        <p:grpSpPr>
          <a:xfrm>
            <a:off x="695999" y="467372"/>
            <a:ext cx="10800002" cy="540000"/>
            <a:chOff x="664415" y="326304"/>
            <a:chExt cx="10800002" cy="540000"/>
          </a:xfrm>
        </p:grpSpPr>
        <p:sp>
          <p:nvSpPr>
            <p:cNvPr id="4" name="圆角矩形 3"/>
            <p:cNvSpPr/>
            <p:nvPr/>
          </p:nvSpPr>
          <p:spPr>
            <a:xfrm>
              <a:off x="664415" y="362305"/>
              <a:ext cx="540000" cy="468000"/>
            </a:xfrm>
            <a:prstGeom prst="roundRect">
              <a:avLst>
                <a:gd name="adj" fmla="val 22610"/>
              </a:avLst>
            </a:prstGeom>
            <a:solidFill>
              <a:schemeClr val="accent5">
                <a:lumMod val="7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noFill/>
              </a:endParaRPr>
            </a:p>
          </p:txBody>
        </p:sp>
        <p:cxnSp>
          <p:nvCxnSpPr>
            <p:cNvPr id="6" name="直接连接符 5"/>
            <p:cNvCxnSpPr/>
            <p:nvPr/>
          </p:nvCxnSpPr>
          <p:spPr>
            <a:xfrm>
              <a:off x="664417" y="843267"/>
              <a:ext cx="10800000" cy="0"/>
            </a:xfrm>
            <a:prstGeom prst="line">
              <a:avLst/>
            </a:prstGeom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矩形 9"/>
            <p:cNvSpPr/>
            <p:nvPr/>
          </p:nvSpPr>
          <p:spPr>
            <a:xfrm>
              <a:off x="664416" y="662291"/>
              <a:ext cx="540000" cy="180975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Freeform 388"/>
            <p:cNvSpPr>
              <a:spLocks/>
            </p:cNvSpPr>
            <p:nvPr/>
          </p:nvSpPr>
          <p:spPr bwMode="auto">
            <a:xfrm>
              <a:off x="783154" y="475854"/>
              <a:ext cx="302522" cy="252000"/>
            </a:xfrm>
            <a:custGeom>
              <a:avLst/>
              <a:gdLst>
                <a:gd name="T0" fmla="*/ 90 w 111"/>
                <a:gd name="T1" fmla="*/ 55 h 106"/>
                <a:gd name="T2" fmla="*/ 111 w 111"/>
                <a:gd name="T3" fmla="*/ 55 h 106"/>
                <a:gd name="T4" fmla="*/ 55 w 111"/>
                <a:gd name="T5" fmla="*/ 0 h 106"/>
                <a:gd name="T6" fmla="*/ 0 w 111"/>
                <a:gd name="T7" fmla="*/ 55 h 106"/>
                <a:gd name="T8" fmla="*/ 20 w 111"/>
                <a:gd name="T9" fmla="*/ 55 h 106"/>
                <a:gd name="T10" fmla="*/ 20 w 111"/>
                <a:gd name="T11" fmla="*/ 106 h 106"/>
                <a:gd name="T12" fmla="*/ 45 w 111"/>
                <a:gd name="T13" fmla="*/ 106 h 106"/>
                <a:gd name="T14" fmla="*/ 45 w 111"/>
                <a:gd name="T15" fmla="*/ 75 h 106"/>
                <a:gd name="T16" fmla="*/ 66 w 111"/>
                <a:gd name="T17" fmla="*/ 75 h 106"/>
                <a:gd name="T18" fmla="*/ 66 w 111"/>
                <a:gd name="T19" fmla="*/ 106 h 106"/>
                <a:gd name="T20" fmla="*/ 90 w 111"/>
                <a:gd name="T21" fmla="*/ 106 h 106"/>
                <a:gd name="T22" fmla="*/ 90 w 111"/>
                <a:gd name="T23" fmla="*/ 55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1" h="106">
                  <a:moveTo>
                    <a:pt x="90" y="55"/>
                  </a:moveTo>
                  <a:lnTo>
                    <a:pt x="111" y="55"/>
                  </a:lnTo>
                  <a:lnTo>
                    <a:pt x="55" y="0"/>
                  </a:lnTo>
                  <a:lnTo>
                    <a:pt x="0" y="55"/>
                  </a:lnTo>
                  <a:lnTo>
                    <a:pt x="20" y="55"/>
                  </a:lnTo>
                  <a:lnTo>
                    <a:pt x="20" y="106"/>
                  </a:lnTo>
                  <a:lnTo>
                    <a:pt x="45" y="106"/>
                  </a:lnTo>
                  <a:lnTo>
                    <a:pt x="45" y="75"/>
                  </a:lnTo>
                  <a:lnTo>
                    <a:pt x="66" y="75"/>
                  </a:lnTo>
                  <a:lnTo>
                    <a:pt x="66" y="106"/>
                  </a:lnTo>
                  <a:lnTo>
                    <a:pt x="90" y="106"/>
                  </a:lnTo>
                  <a:lnTo>
                    <a:pt x="90" y="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4CAC7A80-C0BE-38B5-F171-D32D1BA2D7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68418" y="326304"/>
              <a:ext cx="1295999" cy="54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810397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/>
          <p:cNvSpPr txBox="1"/>
          <p:nvPr/>
        </p:nvSpPr>
        <p:spPr>
          <a:xfrm>
            <a:off x="696000" y="1219541"/>
            <a:ext cx="10800000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zh-CN" sz="2400">
                <a:latin typeface="+mn-ea"/>
              </a:rPr>
              <a:t>PID</a:t>
            </a:r>
            <a:r>
              <a:rPr lang="zh-CN" altLang="en-US" sz="2400">
                <a:latin typeface="+mn-ea"/>
              </a:rPr>
              <a:t>是比例（</a:t>
            </a:r>
            <a:r>
              <a:rPr lang="en-US" altLang="zh-CN" sz="2400">
                <a:latin typeface="+mn-ea"/>
              </a:rPr>
              <a:t>Proportional</a:t>
            </a:r>
            <a:r>
              <a:rPr lang="zh-CN" altLang="en-US" sz="2400">
                <a:latin typeface="+mn-ea"/>
              </a:rPr>
              <a:t>）、积分（</a:t>
            </a:r>
            <a:r>
              <a:rPr lang="en-US" altLang="zh-CN" sz="2400">
                <a:latin typeface="+mn-ea"/>
              </a:rPr>
              <a:t>Integral</a:t>
            </a:r>
            <a:r>
              <a:rPr lang="zh-CN" altLang="en-US" sz="2400">
                <a:latin typeface="+mn-ea"/>
              </a:rPr>
              <a:t>）、微分（</a:t>
            </a:r>
            <a:r>
              <a:rPr lang="en-US" altLang="zh-CN" sz="2400">
                <a:latin typeface="+mn-ea"/>
              </a:rPr>
              <a:t>Differential</a:t>
            </a:r>
            <a:r>
              <a:rPr lang="zh-CN" altLang="en-US" sz="2400">
                <a:latin typeface="+mn-ea"/>
              </a:rPr>
              <a:t>）的缩写</a:t>
            </a:r>
            <a:endParaRPr lang="en-US" altLang="zh-CN" sz="2400">
              <a:latin typeface="+mn-ea"/>
            </a:endParaRP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zh-CN" sz="2400">
                <a:latin typeface="+mn-ea"/>
              </a:rPr>
              <a:t>PID</a:t>
            </a:r>
            <a:r>
              <a:rPr lang="zh-CN" altLang="en-US" sz="2400">
                <a:latin typeface="+mn-ea"/>
              </a:rPr>
              <a:t>是一种闭环控制算法，它动态改变施加到被控对象的输出值（</a:t>
            </a:r>
            <a:r>
              <a:rPr lang="en-US" altLang="zh-CN" sz="2400">
                <a:latin typeface="+mn-ea"/>
              </a:rPr>
              <a:t>Out</a:t>
            </a:r>
            <a:r>
              <a:rPr lang="zh-CN" altLang="en-US" sz="2400">
                <a:latin typeface="+mn-ea"/>
              </a:rPr>
              <a:t>），使得被控对象某一物理量的实际值（</a:t>
            </a:r>
            <a:r>
              <a:rPr lang="en-US" altLang="zh-CN" sz="2400">
                <a:latin typeface="+mn-ea"/>
              </a:rPr>
              <a:t>Actual</a:t>
            </a:r>
            <a:r>
              <a:rPr lang="zh-CN" altLang="en-US" sz="2400">
                <a:latin typeface="+mn-ea"/>
              </a:rPr>
              <a:t>），能够快速、准确、稳定地跟踪到指定的目标值（</a:t>
            </a:r>
            <a:r>
              <a:rPr lang="en-US" altLang="zh-CN" sz="2400">
                <a:latin typeface="+mn-ea"/>
              </a:rPr>
              <a:t>Target</a:t>
            </a:r>
            <a:r>
              <a:rPr lang="zh-CN" altLang="en-US" sz="2400">
                <a:latin typeface="+mn-ea"/>
              </a:rPr>
              <a:t>）</a:t>
            </a:r>
            <a:endParaRPr lang="en-US" altLang="zh-CN" sz="2400">
              <a:latin typeface="+mn-ea"/>
            </a:endParaRP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zh-CN" sz="2400">
                <a:latin typeface="+mn-ea"/>
              </a:rPr>
              <a:t>PID</a:t>
            </a:r>
            <a:r>
              <a:rPr lang="zh-CN" altLang="en-US" sz="2400">
                <a:latin typeface="+mn-ea"/>
              </a:rPr>
              <a:t>是一种基于误差（</a:t>
            </a:r>
            <a:r>
              <a:rPr lang="en-US" altLang="zh-CN" sz="2400">
                <a:latin typeface="+mn-ea"/>
              </a:rPr>
              <a:t>Error</a:t>
            </a:r>
            <a:r>
              <a:rPr lang="zh-CN" altLang="en-US" sz="2400">
                <a:latin typeface="+mn-ea"/>
              </a:rPr>
              <a:t>）调控的算法，其中规定：误差</a:t>
            </a:r>
            <a:r>
              <a:rPr lang="en-US" altLang="zh-CN" sz="2400">
                <a:latin typeface="+mn-ea"/>
              </a:rPr>
              <a:t>=</a:t>
            </a:r>
            <a:r>
              <a:rPr lang="zh-CN" altLang="en-US" sz="2400">
                <a:latin typeface="+mn-ea"/>
              </a:rPr>
              <a:t>目标值</a:t>
            </a:r>
            <a:r>
              <a:rPr lang="en-US" altLang="zh-CN" sz="2400">
                <a:latin typeface="+mn-ea"/>
              </a:rPr>
              <a:t>-</a:t>
            </a:r>
            <a:r>
              <a:rPr lang="zh-CN" altLang="en-US" sz="2400">
                <a:latin typeface="+mn-ea"/>
              </a:rPr>
              <a:t>实际值，</a:t>
            </a:r>
            <a:r>
              <a:rPr lang="en-US" altLang="zh-CN" sz="2400">
                <a:latin typeface="+mn-ea"/>
              </a:rPr>
              <a:t>PID</a:t>
            </a:r>
            <a:r>
              <a:rPr lang="zh-CN" altLang="en-US" sz="2400">
                <a:latin typeface="+mn-ea"/>
              </a:rPr>
              <a:t>的任务是使误差始终为</a:t>
            </a:r>
            <a:r>
              <a:rPr lang="en-US" altLang="zh-CN" sz="2400">
                <a:latin typeface="+mn-ea"/>
              </a:rPr>
              <a:t>0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zh-CN" sz="2400">
                <a:latin typeface="+mn-ea"/>
              </a:rPr>
              <a:t>PID</a:t>
            </a:r>
            <a:r>
              <a:rPr lang="zh-CN" altLang="en-US" sz="2400">
                <a:latin typeface="+mn-ea"/>
              </a:rPr>
              <a:t>对被控对象模型要求低，无需建模，即使被控对象内部运作规律不明确，</a:t>
            </a:r>
            <a:r>
              <a:rPr lang="en-US" altLang="zh-CN" sz="2400">
                <a:latin typeface="+mn-ea"/>
              </a:rPr>
              <a:t>PID</a:t>
            </a:r>
            <a:r>
              <a:rPr lang="zh-CN" altLang="en-US" sz="2400">
                <a:latin typeface="+mn-ea"/>
              </a:rPr>
              <a:t>也能进行调控</a:t>
            </a:r>
            <a:endParaRPr lang="en-US" altLang="zh-CN" sz="2400">
              <a:latin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354737" y="475762"/>
            <a:ext cx="87265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/>
              <a:t>PID</a:t>
            </a:r>
            <a:r>
              <a:rPr lang="zh-CN" altLang="en-US" sz="2800"/>
              <a:t>简介</a:t>
            </a: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9FEF5B06-665C-F2BA-0EFD-4FA45937C44E}"/>
              </a:ext>
            </a:extLst>
          </p:cNvPr>
          <p:cNvGrpSpPr/>
          <p:nvPr/>
        </p:nvGrpSpPr>
        <p:grpSpPr>
          <a:xfrm>
            <a:off x="695999" y="467372"/>
            <a:ext cx="10800002" cy="540000"/>
            <a:chOff x="664415" y="326304"/>
            <a:chExt cx="10800002" cy="540000"/>
          </a:xfrm>
        </p:grpSpPr>
        <p:sp>
          <p:nvSpPr>
            <p:cNvPr id="4" name="圆角矩形 3"/>
            <p:cNvSpPr/>
            <p:nvPr/>
          </p:nvSpPr>
          <p:spPr>
            <a:xfrm>
              <a:off x="664415" y="362305"/>
              <a:ext cx="540000" cy="468000"/>
            </a:xfrm>
            <a:prstGeom prst="roundRect">
              <a:avLst>
                <a:gd name="adj" fmla="val 22610"/>
              </a:avLst>
            </a:prstGeom>
            <a:solidFill>
              <a:schemeClr val="accent5">
                <a:lumMod val="7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noFill/>
              </a:endParaRPr>
            </a:p>
          </p:txBody>
        </p:sp>
        <p:cxnSp>
          <p:nvCxnSpPr>
            <p:cNvPr id="6" name="直接连接符 5"/>
            <p:cNvCxnSpPr/>
            <p:nvPr/>
          </p:nvCxnSpPr>
          <p:spPr>
            <a:xfrm>
              <a:off x="664417" y="843267"/>
              <a:ext cx="10800000" cy="0"/>
            </a:xfrm>
            <a:prstGeom prst="line">
              <a:avLst/>
            </a:prstGeom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矩形 9"/>
            <p:cNvSpPr/>
            <p:nvPr/>
          </p:nvSpPr>
          <p:spPr>
            <a:xfrm>
              <a:off x="664416" y="662291"/>
              <a:ext cx="540000" cy="180975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Freeform 388"/>
            <p:cNvSpPr>
              <a:spLocks/>
            </p:cNvSpPr>
            <p:nvPr/>
          </p:nvSpPr>
          <p:spPr bwMode="auto">
            <a:xfrm>
              <a:off x="783154" y="475854"/>
              <a:ext cx="302522" cy="252000"/>
            </a:xfrm>
            <a:custGeom>
              <a:avLst/>
              <a:gdLst>
                <a:gd name="T0" fmla="*/ 90 w 111"/>
                <a:gd name="T1" fmla="*/ 55 h 106"/>
                <a:gd name="T2" fmla="*/ 111 w 111"/>
                <a:gd name="T3" fmla="*/ 55 h 106"/>
                <a:gd name="T4" fmla="*/ 55 w 111"/>
                <a:gd name="T5" fmla="*/ 0 h 106"/>
                <a:gd name="T6" fmla="*/ 0 w 111"/>
                <a:gd name="T7" fmla="*/ 55 h 106"/>
                <a:gd name="T8" fmla="*/ 20 w 111"/>
                <a:gd name="T9" fmla="*/ 55 h 106"/>
                <a:gd name="T10" fmla="*/ 20 w 111"/>
                <a:gd name="T11" fmla="*/ 106 h 106"/>
                <a:gd name="T12" fmla="*/ 45 w 111"/>
                <a:gd name="T13" fmla="*/ 106 h 106"/>
                <a:gd name="T14" fmla="*/ 45 w 111"/>
                <a:gd name="T15" fmla="*/ 75 h 106"/>
                <a:gd name="T16" fmla="*/ 66 w 111"/>
                <a:gd name="T17" fmla="*/ 75 h 106"/>
                <a:gd name="T18" fmla="*/ 66 w 111"/>
                <a:gd name="T19" fmla="*/ 106 h 106"/>
                <a:gd name="T20" fmla="*/ 90 w 111"/>
                <a:gd name="T21" fmla="*/ 106 h 106"/>
                <a:gd name="T22" fmla="*/ 90 w 111"/>
                <a:gd name="T23" fmla="*/ 55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1" h="106">
                  <a:moveTo>
                    <a:pt x="90" y="55"/>
                  </a:moveTo>
                  <a:lnTo>
                    <a:pt x="111" y="55"/>
                  </a:lnTo>
                  <a:lnTo>
                    <a:pt x="55" y="0"/>
                  </a:lnTo>
                  <a:lnTo>
                    <a:pt x="0" y="55"/>
                  </a:lnTo>
                  <a:lnTo>
                    <a:pt x="20" y="55"/>
                  </a:lnTo>
                  <a:lnTo>
                    <a:pt x="20" y="106"/>
                  </a:lnTo>
                  <a:lnTo>
                    <a:pt x="45" y="106"/>
                  </a:lnTo>
                  <a:lnTo>
                    <a:pt x="45" y="75"/>
                  </a:lnTo>
                  <a:lnTo>
                    <a:pt x="66" y="75"/>
                  </a:lnTo>
                  <a:lnTo>
                    <a:pt x="66" y="106"/>
                  </a:lnTo>
                  <a:lnTo>
                    <a:pt x="90" y="106"/>
                  </a:lnTo>
                  <a:lnTo>
                    <a:pt x="90" y="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4CAC7A80-C0BE-38B5-F171-D32D1BA2D7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68418" y="326304"/>
              <a:ext cx="1295999" cy="54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671289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/>
          <p:cNvSpPr txBox="1"/>
          <p:nvPr/>
        </p:nvSpPr>
        <p:spPr>
          <a:xfrm>
            <a:off x="696000" y="1219541"/>
            <a:ext cx="1080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>
                <a:latin typeface="+mn-ea"/>
              </a:rPr>
              <a:t>开环（</a:t>
            </a:r>
            <a:r>
              <a:rPr lang="en-US" altLang="zh-CN" sz="2400">
                <a:latin typeface="+mn-ea"/>
              </a:rPr>
              <a:t>Open Loop</a:t>
            </a:r>
            <a:r>
              <a:rPr lang="zh-CN" altLang="en-US" sz="2400">
                <a:latin typeface="+mn-ea"/>
              </a:rPr>
              <a:t>）：控制器单向输出值给被控对象，不获取被控对象的反馈，控制器对被控对象的执行状态不清楚</a:t>
            </a:r>
            <a:endParaRPr lang="en-US" altLang="zh-CN" sz="2400">
              <a:latin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354737" y="475762"/>
            <a:ext cx="87265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/>
              <a:t>开环与闭环</a:t>
            </a: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9FEF5B06-665C-F2BA-0EFD-4FA45937C44E}"/>
              </a:ext>
            </a:extLst>
          </p:cNvPr>
          <p:cNvGrpSpPr/>
          <p:nvPr/>
        </p:nvGrpSpPr>
        <p:grpSpPr>
          <a:xfrm>
            <a:off x="695999" y="467372"/>
            <a:ext cx="10800002" cy="540000"/>
            <a:chOff x="664415" y="326304"/>
            <a:chExt cx="10800002" cy="540000"/>
          </a:xfrm>
        </p:grpSpPr>
        <p:sp>
          <p:nvSpPr>
            <p:cNvPr id="4" name="圆角矩形 3"/>
            <p:cNvSpPr/>
            <p:nvPr/>
          </p:nvSpPr>
          <p:spPr>
            <a:xfrm>
              <a:off x="664415" y="362305"/>
              <a:ext cx="540000" cy="468000"/>
            </a:xfrm>
            <a:prstGeom prst="roundRect">
              <a:avLst>
                <a:gd name="adj" fmla="val 22610"/>
              </a:avLst>
            </a:prstGeom>
            <a:solidFill>
              <a:schemeClr val="accent5">
                <a:lumMod val="7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noFill/>
              </a:endParaRPr>
            </a:p>
          </p:txBody>
        </p:sp>
        <p:cxnSp>
          <p:nvCxnSpPr>
            <p:cNvPr id="6" name="直接连接符 5"/>
            <p:cNvCxnSpPr/>
            <p:nvPr/>
          </p:nvCxnSpPr>
          <p:spPr>
            <a:xfrm>
              <a:off x="664417" y="843267"/>
              <a:ext cx="10800000" cy="0"/>
            </a:xfrm>
            <a:prstGeom prst="line">
              <a:avLst/>
            </a:prstGeom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矩形 9"/>
            <p:cNvSpPr/>
            <p:nvPr/>
          </p:nvSpPr>
          <p:spPr>
            <a:xfrm>
              <a:off x="664416" y="662291"/>
              <a:ext cx="540000" cy="180975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Freeform 388"/>
            <p:cNvSpPr>
              <a:spLocks/>
            </p:cNvSpPr>
            <p:nvPr/>
          </p:nvSpPr>
          <p:spPr bwMode="auto">
            <a:xfrm>
              <a:off x="783154" y="475854"/>
              <a:ext cx="302522" cy="252000"/>
            </a:xfrm>
            <a:custGeom>
              <a:avLst/>
              <a:gdLst>
                <a:gd name="T0" fmla="*/ 90 w 111"/>
                <a:gd name="T1" fmla="*/ 55 h 106"/>
                <a:gd name="T2" fmla="*/ 111 w 111"/>
                <a:gd name="T3" fmla="*/ 55 h 106"/>
                <a:gd name="T4" fmla="*/ 55 w 111"/>
                <a:gd name="T5" fmla="*/ 0 h 106"/>
                <a:gd name="T6" fmla="*/ 0 w 111"/>
                <a:gd name="T7" fmla="*/ 55 h 106"/>
                <a:gd name="T8" fmla="*/ 20 w 111"/>
                <a:gd name="T9" fmla="*/ 55 h 106"/>
                <a:gd name="T10" fmla="*/ 20 w 111"/>
                <a:gd name="T11" fmla="*/ 106 h 106"/>
                <a:gd name="T12" fmla="*/ 45 w 111"/>
                <a:gd name="T13" fmla="*/ 106 h 106"/>
                <a:gd name="T14" fmla="*/ 45 w 111"/>
                <a:gd name="T15" fmla="*/ 75 h 106"/>
                <a:gd name="T16" fmla="*/ 66 w 111"/>
                <a:gd name="T17" fmla="*/ 75 h 106"/>
                <a:gd name="T18" fmla="*/ 66 w 111"/>
                <a:gd name="T19" fmla="*/ 106 h 106"/>
                <a:gd name="T20" fmla="*/ 90 w 111"/>
                <a:gd name="T21" fmla="*/ 106 h 106"/>
                <a:gd name="T22" fmla="*/ 90 w 111"/>
                <a:gd name="T23" fmla="*/ 55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1" h="106">
                  <a:moveTo>
                    <a:pt x="90" y="55"/>
                  </a:moveTo>
                  <a:lnTo>
                    <a:pt x="111" y="55"/>
                  </a:lnTo>
                  <a:lnTo>
                    <a:pt x="55" y="0"/>
                  </a:lnTo>
                  <a:lnTo>
                    <a:pt x="0" y="55"/>
                  </a:lnTo>
                  <a:lnTo>
                    <a:pt x="20" y="55"/>
                  </a:lnTo>
                  <a:lnTo>
                    <a:pt x="20" y="106"/>
                  </a:lnTo>
                  <a:lnTo>
                    <a:pt x="45" y="106"/>
                  </a:lnTo>
                  <a:lnTo>
                    <a:pt x="45" y="75"/>
                  </a:lnTo>
                  <a:lnTo>
                    <a:pt x="66" y="75"/>
                  </a:lnTo>
                  <a:lnTo>
                    <a:pt x="66" y="106"/>
                  </a:lnTo>
                  <a:lnTo>
                    <a:pt x="90" y="106"/>
                  </a:lnTo>
                  <a:lnTo>
                    <a:pt x="90" y="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4CAC7A80-C0BE-38B5-F171-D32D1BA2D7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68418" y="326304"/>
              <a:ext cx="1295999" cy="540000"/>
            </a:xfrm>
            <a:prstGeom prst="rect">
              <a:avLst/>
            </a:prstGeom>
          </p:spPr>
        </p:pic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E119B913-8961-FA6F-3DBB-07C2912A5A62}"/>
              </a:ext>
            </a:extLst>
          </p:cNvPr>
          <p:cNvSpPr txBox="1"/>
          <p:nvPr/>
        </p:nvSpPr>
        <p:spPr>
          <a:xfrm>
            <a:off x="696000" y="3573127"/>
            <a:ext cx="1080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>
                <a:latin typeface="+mn-ea"/>
              </a:rPr>
              <a:t>闭环（</a:t>
            </a:r>
            <a:r>
              <a:rPr lang="en-US" altLang="zh-CN" sz="2400">
                <a:latin typeface="+mn-ea"/>
              </a:rPr>
              <a:t>Closed Loop</a:t>
            </a:r>
            <a:r>
              <a:rPr lang="zh-CN" altLang="en-US" sz="2400">
                <a:latin typeface="+mn-ea"/>
              </a:rPr>
              <a:t>）：控制器输出值给被控对象，同时获取被控对象的反馈，控制器知道被控对象的执行状态，可以根据反馈修改输出值以优化控制</a:t>
            </a:r>
            <a:endParaRPr lang="en-US" altLang="zh-CN" sz="2400">
              <a:latin typeface="+mn-ea"/>
            </a:endParaRPr>
          </a:p>
        </p:txBody>
      </p:sp>
      <p:grpSp>
        <p:nvGrpSpPr>
          <p:cNvPr id="62" name="组合 61">
            <a:extLst>
              <a:ext uri="{FF2B5EF4-FFF2-40B4-BE49-F238E27FC236}">
                <a16:creationId xmlns:a16="http://schemas.microsoft.com/office/drawing/2014/main" id="{A504EE62-58C9-A04C-6E46-6AD4D5C7C31C}"/>
              </a:ext>
            </a:extLst>
          </p:cNvPr>
          <p:cNvGrpSpPr/>
          <p:nvPr/>
        </p:nvGrpSpPr>
        <p:grpSpPr>
          <a:xfrm>
            <a:off x="3535502" y="2298505"/>
            <a:ext cx="5120996" cy="664589"/>
            <a:chOff x="3228602" y="4574817"/>
            <a:chExt cx="5120996" cy="664589"/>
          </a:xfrm>
        </p:grpSpPr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38F34B41-CE32-7C4A-516E-B125A40946B4}"/>
                </a:ext>
              </a:extLst>
            </p:cNvPr>
            <p:cNvSpPr/>
            <p:nvPr/>
          </p:nvSpPr>
          <p:spPr>
            <a:xfrm>
              <a:off x="4717779" y="4699406"/>
              <a:ext cx="1260000" cy="54000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>
                  <a:solidFill>
                    <a:schemeClr val="tx1"/>
                  </a:solidFill>
                </a:rPr>
                <a:t>控制器</a:t>
              </a:r>
            </a:p>
          </p:txBody>
        </p:sp>
        <p:cxnSp>
          <p:nvCxnSpPr>
            <p:cNvPr id="64" name="直接箭头连接符 63">
              <a:extLst>
                <a:ext uri="{FF2B5EF4-FFF2-40B4-BE49-F238E27FC236}">
                  <a16:creationId xmlns:a16="http://schemas.microsoft.com/office/drawing/2014/main" id="{78B259FE-FF04-BEAC-A104-C23E499FD122}"/>
                </a:ext>
              </a:extLst>
            </p:cNvPr>
            <p:cNvCxnSpPr>
              <a:cxnSpLocks/>
              <a:stCxn id="63" idx="3"/>
              <a:endCxn id="65" idx="1"/>
            </p:cNvCxnSpPr>
            <p:nvPr/>
          </p:nvCxnSpPr>
          <p:spPr>
            <a:xfrm>
              <a:off x="5977779" y="4969406"/>
              <a:ext cx="1111819" cy="0"/>
            </a:xfrm>
            <a:prstGeom prst="straightConnector1">
              <a:avLst/>
            </a:prstGeom>
            <a:ln w="28575" cap="rnd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矩形 64">
              <a:extLst>
                <a:ext uri="{FF2B5EF4-FFF2-40B4-BE49-F238E27FC236}">
                  <a16:creationId xmlns:a16="http://schemas.microsoft.com/office/drawing/2014/main" id="{F731D985-33D7-862D-AE4C-1199AD7F4ECD}"/>
                </a:ext>
              </a:extLst>
            </p:cNvPr>
            <p:cNvSpPr/>
            <p:nvPr/>
          </p:nvSpPr>
          <p:spPr>
            <a:xfrm>
              <a:off x="7089598" y="4699406"/>
              <a:ext cx="1260000" cy="54000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>
                  <a:solidFill>
                    <a:schemeClr val="tx1"/>
                  </a:solidFill>
                </a:rPr>
                <a:t>被控对象</a:t>
              </a:r>
            </a:p>
          </p:txBody>
        </p:sp>
        <p:sp>
          <p:nvSpPr>
            <p:cNvPr id="66" name="文本框 65">
              <a:extLst>
                <a:ext uri="{FF2B5EF4-FFF2-40B4-BE49-F238E27FC236}">
                  <a16:creationId xmlns:a16="http://schemas.microsoft.com/office/drawing/2014/main" id="{B7C5C120-C783-56E4-A647-13B525528D93}"/>
                </a:ext>
              </a:extLst>
            </p:cNvPr>
            <p:cNvSpPr txBox="1"/>
            <p:nvPr/>
          </p:nvSpPr>
          <p:spPr>
            <a:xfrm>
              <a:off x="5965197" y="4574817"/>
              <a:ext cx="98127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800">
                  <a:latin typeface="+mn-ea"/>
                </a:rPr>
                <a:t>输出值</a:t>
              </a:r>
              <a:endParaRPr lang="zh-CN" altLang="en-US"/>
            </a:p>
          </p:txBody>
        </p:sp>
        <p:sp>
          <p:nvSpPr>
            <p:cNvPr id="68" name="文本框 67">
              <a:extLst>
                <a:ext uri="{FF2B5EF4-FFF2-40B4-BE49-F238E27FC236}">
                  <a16:creationId xmlns:a16="http://schemas.microsoft.com/office/drawing/2014/main" id="{5517B3E2-A053-2B96-4416-AB6C1634707D}"/>
                </a:ext>
              </a:extLst>
            </p:cNvPr>
            <p:cNvSpPr txBox="1"/>
            <p:nvPr/>
          </p:nvSpPr>
          <p:spPr>
            <a:xfrm>
              <a:off x="3228602" y="4605396"/>
              <a:ext cx="97361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800">
                  <a:latin typeface="+mn-ea"/>
                </a:rPr>
                <a:t>目标值</a:t>
              </a:r>
              <a:endParaRPr lang="zh-CN" altLang="en-US"/>
            </a:p>
          </p:txBody>
        </p:sp>
        <p:cxnSp>
          <p:nvCxnSpPr>
            <p:cNvPr id="69" name="直接箭头连接符 68">
              <a:extLst>
                <a:ext uri="{FF2B5EF4-FFF2-40B4-BE49-F238E27FC236}">
                  <a16:creationId xmlns:a16="http://schemas.microsoft.com/office/drawing/2014/main" id="{8C42C5D0-E80E-FC21-6363-46ABFFAFD0DA}"/>
                </a:ext>
              </a:extLst>
            </p:cNvPr>
            <p:cNvCxnSpPr>
              <a:cxnSpLocks/>
            </p:cNvCxnSpPr>
            <p:nvPr/>
          </p:nvCxnSpPr>
          <p:spPr>
            <a:xfrm>
              <a:off x="3228602" y="4974728"/>
              <a:ext cx="1483308" cy="0"/>
            </a:xfrm>
            <a:prstGeom prst="straightConnector1">
              <a:avLst/>
            </a:prstGeom>
            <a:ln w="28575" cap="rnd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组合 73">
            <a:extLst>
              <a:ext uri="{FF2B5EF4-FFF2-40B4-BE49-F238E27FC236}">
                <a16:creationId xmlns:a16="http://schemas.microsoft.com/office/drawing/2014/main" id="{EF889291-7D6C-B9C3-6B43-EE6C01B7FC0A}"/>
              </a:ext>
            </a:extLst>
          </p:cNvPr>
          <p:cNvGrpSpPr/>
          <p:nvPr/>
        </p:nvGrpSpPr>
        <p:grpSpPr>
          <a:xfrm>
            <a:off x="3535502" y="4645565"/>
            <a:ext cx="5120996" cy="1266538"/>
            <a:chOff x="3228602" y="4475894"/>
            <a:chExt cx="5120996" cy="1266538"/>
          </a:xfrm>
        </p:grpSpPr>
        <p:sp>
          <p:nvSpPr>
            <p:cNvPr id="75" name="矩形 74">
              <a:extLst>
                <a:ext uri="{FF2B5EF4-FFF2-40B4-BE49-F238E27FC236}">
                  <a16:creationId xmlns:a16="http://schemas.microsoft.com/office/drawing/2014/main" id="{42FCE5FB-8AC0-000C-9C59-949CA5591453}"/>
                </a:ext>
              </a:extLst>
            </p:cNvPr>
            <p:cNvSpPr/>
            <p:nvPr/>
          </p:nvSpPr>
          <p:spPr>
            <a:xfrm>
              <a:off x="4717779" y="4699406"/>
              <a:ext cx="1260000" cy="54000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>
                  <a:solidFill>
                    <a:schemeClr val="tx1"/>
                  </a:solidFill>
                </a:rPr>
                <a:t>控制器</a:t>
              </a:r>
            </a:p>
          </p:txBody>
        </p:sp>
        <p:cxnSp>
          <p:nvCxnSpPr>
            <p:cNvPr id="76" name="直接箭头连接符 75">
              <a:extLst>
                <a:ext uri="{FF2B5EF4-FFF2-40B4-BE49-F238E27FC236}">
                  <a16:creationId xmlns:a16="http://schemas.microsoft.com/office/drawing/2014/main" id="{5FD477E6-0C00-D787-F54D-C8BFA9A3C933}"/>
                </a:ext>
              </a:extLst>
            </p:cNvPr>
            <p:cNvCxnSpPr>
              <a:cxnSpLocks/>
              <a:stCxn id="75" idx="3"/>
              <a:endCxn id="77" idx="1"/>
            </p:cNvCxnSpPr>
            <p:nvPr/>
          </p:nvCxnSpPr>
          <p:spPr>
            <a:xfrm>
              <a:off x="5977779" y="4969406"/>
              <a:ext cx="1111819" cy="0"/>
            </a:xfrm>
            <a:prstGeom prst="straightConnector1">
              <a:avLst/>
            </a:prstGeom>
            <a:ln w="28575" cap="rnd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矩形 76">
              <a:extLst>
                <a:ext uri="{FF2B5EF4-FFF2-40B4-BE49-F238E27FC236}">
                  <a16:creationId xmlns:a16="http://schemas.microsoft.com/office/drawing/2014/main" id="{90757CD8-B22F-F283-7FA6-BFD40A51001F}"/>
                </a:ext>
              </a:extLst>
            </p:cNvPr>
            <p:cNvSpPr/>
            <p:nvPr/>
          </p:nvSpPr>
          <p:spPr>
            <a:xfrm>
              <a:off x="7089598" y="4699406"/>
              <a:ext cx="1260000" cy="54000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>
                  <a:solidFill>
                    <a:schemeClr val="tx1"/>
                  </a:solidFill>
                </a:rPr>
                <a:t>被控对象</a:t>
              </a:r>
            </a:p>
          </p:txBody>
        </p:sp>
        <p:sp>
          <p:nvSpPr>
            <p:cNvPr id="78" name="文本框 77">
              <a:extLst>
                <a:ext uri="{FF2B5EF4-FFF2-40B4-BE49-F238E27FC236}">
                  <a16:creationId xmlns:a16="http://schemas.microsoft.com/office/drawing/2014/main" id="{B9B3F3B2-5D91-74C6-B575-9C830C7AB217}"/>
                </a:ext>
              </a:extLst>
            </p:cNvPr>
            <p:cNvSpPr txBox="1"/>
            <p:nvPr/>
          </p:nvSpPr>
          <p:spPr>
            <a:xfrm>
              <a:off x="5965197" y="4574817"/>
              <a:ext cx="98127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800">
                  <a:latin typeface="+mn-ea"/>
                </a:rPr>
                <a:t>输出值</a:t>
              </a:r>
              <a:endParaRPr lang="zh-CN" altLang="en-US"/>
            </a:p>
          </p:txBody>
        </p:sp>
        <p:cxnSp>
          <p:nvCxnSpPr>
            <p:cNvPr id="79" name="直接箭头连接符 78">
              <a:extLst>
                <a:ext uri="{FF2B5EF4-FFF2-40B4-BE49-F238E27FC236}">
                  <a16:creationId xmlns:a16="http://schemas.microsoft.com/office/drawing/2014/main" id="{BBB225E6-E4F5-D9BE-767B-87E2666EDA25}"/>
                </a:ext>
              </a:extLst>
            </p:cNvPr>
            <p:cNvCxnSpPr>
              <a:cxnSpLocks/>
            </p:cNvCxnSpPr>
            <p:nvPr/>
          </p:nvCxnSpPr>
          <p:spPr>
            <a:xfrm>
              <a:off x="4156001" y="5096101"/>
              <a:ext cx="561778" cy="0"/>
            </a:xfrm>
            <a:prstGeom prst="straightConnector1">
              <a:avLst/>
            </a:prstGeom>
            <a:ln w="28575" cap="rnd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文本框 79">
              <a:extLst>
                <a:ext uri="{FF2B5EF4-FFF2-40B4-BE49-F238E27FC236}">
                  <a16:creationId xmlns:a16="http://schemas.microsoft.com/office/drawing/2014/main" id="{E7741A0E-CF26-EBD6-5451-50B9ABF39597}"/>
                </a:ext>
              </a:extLst>
            </p:cNvPr>
            <p:cNvSpPr txBox="1"/>
            <p:nvPr/>
          </p:nvSpPr>
          <p:spPr>
            <a:xfrm>
              <a:off x="3228602" y="4475894"/>
              <a:ext cx="97361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800">
                  <a:latin typeface="+mn-ea"/>
                </a:rPr>
                <a:t>目标值</a:t>
              </a:r>
              <a:endParaRPr lang="zh-CN" altLang="en-US"/>
            </a:p>
          </p:txBody>
        </p:sp>
        <p:cxnSp>
          <p:nvCxnSpPr>
            <p:cNvPr id="81" name="直接箭头连接符 80">
              <a:extLst>
                <a:ext uri="{FF2B5EF4-FFF2-40B4-BE49-F238E27FC236}">
                  <a16:creationId xmlns:a16="http://schemas.microsoft.com/office/drawing/2014/main" id="{5F195F40-9B08-9AA3-4FCB-D60B3FD4F736}"/>
                </a:ext>
              </a:extLst>
            </p:cNvPr>
            <p:cNvCxnSpPr>
              <a:cxnSpLocks/>
            </p:cNvCxnSpPr>
            <p:nvPr/>
          </p:nvCxnSpPr>
          <p:spPr>
            <a:xfrm>
              <a:off x="3228602" y="4845226"/>
              <a:ext cx="1483308" cy="0"/>
            </a:xfrm>
            <a:prstGeom prst="straightConnector1">
              <a:avLst/>
            </a:prstGeom>
            <a:ln w="28575" cap="rnd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文本框 81">
              <a:extLst>
                <a:ext uri="{FF2B5EF4-FFF2-40B4-BE49-F238E27FC236}">
                  <a16:creationId xmlns:a16="http://schemas.microsoft.com/office/drawing/2014/main" id="{8B7FD9C1-6C16-8E72-7966-986C4EE23C6F}"/>
                </a:ext>
              </a:extLst>
            </p:cNvPr>
            <p:cNvSpPr txBox="1"/>
            <p:nvPr/>
          </p:nvSpPr>
          <p:spPr>
            <a:xfrm>
              <a:off x="3234670" y="5101662"/>
              <a:ext cx="97361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800">
                  <a:latin typeface="+mn-ea"/>
                </a:rPr>
                <a:t>实际值</a:t>
              </a:r>
              <a:endParaRPr lang="zh-CN" altLang="en-US"/>
            </a:p>
          </p:txBody>
        </p:sp>
        <p:cxnSp>
          <p:nvCxnSpPr>
            <p:cNvPr id="83" name="直接箭头连接符 82">
              <a:extLst>
                <a:ext uri="{FF2B5EF4-FFF2-40B4-BE49-F238E27FC236}">
                  <a16:creationId xmlns:a16="http://schemas.microsoft.com/office/drawing/2014/main" id="{D7B663E1-6609-394B-F67E-F47F4E87543B}"/>
                </a:ext>
              </a:extLst>
            </p:cNvPr>
            <p:cNvCxnSpPr>
              <a:cxnSpLocks/>
              <a:stCxn id="77" idx="2"/>
            </p:cNvCxnSpPr>
            <p:nvPr/>
          </p:nvCxnSpPr>
          <p:spPr>
            <a:xfrm>
              <a:off x="7719598" y="5239406"/>
              <a:ext cx="0" cy="503026"/>
            </a:xfrm>
            <a:prstGeom prst="straightConnector1">
              <a:avLst/>
            </a:prstGeom>
            <a:ln w="28575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接箭头连接符 83">
              <a:extLst>
                <a:ext uri="{FF2B5EF4-FFF2-40B4-BE49-F238E27FC236}">
                  <a16:creationId xmlns:a16="http://schemas.microsoft.com/office/drawing/2014/main" id="{92E878C2-836D-B4FA-D247-F154E63B8367}"/>
                </a:ext>
              </a:extLst>
            </p:cNvPr>
            <p:cNvCxnSpPr>
              <a:cxnSpLocks/>
            </p:cNvCxnSpPr>
            <p:nvPr/>
          </p:nvCxnSpPr>
          <p:spPr>
            <a:xfrm>
              <a:off x="4156001" y="5742432"/>
              <a:ext cx="3563597" cy="0"/>
            </a:xfrm>
            <a:prstGeom prst="straightConnector1">
              <a:avLst/>
            </a:prstGeom>
            <a:ln w="28575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接箭头连接符 84">
              <a:extLst>
                <a:ext uri="{FF2B5EF4-FFF2-40B4-BE49-F238E27FC236}">
                  <a16:creationId xmlns:a16="http://schemas.microsoft.com/office/drawing/2014/main" id="{F9A69EA0-25BD-F689-734D-80131C02F2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56001" y="5096101"/>
              <a:ext cx="0" cy="646331"/>
            </a:xfrm>
            <a:prstGeom prst="straightConnector1">
              <a:avLst/>
            </a:prstGeom>
            <a:ln w="28575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731805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/>
              <p:cNvSpPr txBox="1"/>
              <p:nvPr/>
            </p:nvSpPr>
            <p:spPr>
              <a:xfrm>
                <a:off x="696000" y="1219541"/>
                <a:ext cx="10800000" cy="16105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zh-CN" altLang="en-US" sz="2400"/>
                  <a:t>定义误差：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𝑒𝑟𝑟𝑜𝑟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𝑡𝑎𝑟𝑔𝑒𝑡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𝑎𝑐𝑡𝑢𝑎𝑙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2400" b="0" i="1">
                  <a:latin typeface="Cambria Math" panose="020405030504060302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400" b="0"/>
                  <a:t>PID</a:t>
                </a:r>
                <a:r>
                  <a:rPr lang="zh-CN" altLang="en-US" sz="2400" b="0"/>
                  <a:t>输出值：</a:t>
                </a:r>
                <a:r>
                  <a:rPr lang="en-US" altLang="zh-CN" sz="2400" b="0"/>
                  <a:t>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𝑜𝑢𝑡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𝑒𝑟𝑟𝑜𝑟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  <m:nary>
                      <m:nary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𝑒𝑟𝑟𝑜𝑟</m:t>
                        </m:r>
                        <m:d>
                          <m:d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e>
                    </m:nary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𝑑𝑒𝑟𝑟𝑜𝑟</m:t>
                        </m:r>
                        <m:d>
                          <m:d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num>
                      <m:den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2400">
                  <a:latin typeface="+mn-ea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400"/>
                  <a:t>PID</a:t>
                </a:r>
                <a:r>
                  <a:rPr lang="zh-CN" altLang="en-US" sz="2400"/>
                  <a:t>输出值：</a:t>
                </a:r>
                <a:r>
                  <a:rPr lang="zh-CN" altLang="en-US" sz="240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𝑜𝑢𝑡</m:t>
                    </m:r>
                    <m:d>
                      <m:dPr>
                        <m:ctrlP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𝑒𝑟𝑟𝑜𝑟</m:t>
                    </m:r>
                    <m:d>
                      <m:dPr>
                        <m:ctrlP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∗</m:t>
                    </m:r>
                    <m:nary>
                      <m:naryPr>
                        <m:ctrlP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  <m:e>
                        <m: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𝑒𝑟𝑟𝑜𝑟</m:t>
                        </m:r>
                        <m:d>
                          <m:dPr>
                            <m:ctrlPr>
                              <a:rPr lang="en-US" altLang="zh-C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𝑑𝑡</m:t>
                        </m:r>
                      </m:e>
                    </m:nary>
                    <m:r>
                      <a:rPr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∗</m:t>
                    </m:r>
                    <m:f>
                      <m:fPr>
                        <m:ctrlP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𝑑𝑒𝑟𝑟𝑜𝑟</m:t>
                        </m:r>
                        <m:d>
                          <m:dPr>
                            <m:ctrlPr>
                              <a:rPr lang="en-US" altLang="zh-C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num>
                      <m:den>
                        <m: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endParaRPr lang="en-US" altLang="zh-CN" sz="2400">
                  <a:latin typeface="+mn-ea"/>
                </a:endParaRPr>
              </a:p>
            </p:txBody>
          </p:sp>
        </mc:Choice>
        <mc:Fallback xmlns="">
          <p:sp>
            <p:nvSpPr>
              <p:cNvPr id="17" name="文本框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000" y="1219541"/>
                <a:ext cx="10800000" cy="1610569"/>
              </a:xfrm>
              <a:prstGeom prst="rect">
                <a:avLst/>
              </a:prstGeom>
              <a:blipFill>
                <a:blip r:embed="rId2"/>
                <a:stretch>
                  <a:fillRect l="-734" t="-2652" b="-34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文本框 12"/>
          <p:cNvSpPr txBox="1"/>
          <p:nvPr/>
        </p:nvSpPr>
        <p:spPr>
          <a:xfrm>
            <a:off x="1354737" y="475762"/>
            <a:ext cx="87265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/>
              <a:t>PID</a:t>
            </a:r>
            <a:r>
              <a:rPr lang="zh-CN" altLang="en-US" sz="2800"/>
              <a:t>公式与系统框图</a:t>
            </a: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9FEF5B06-665C-F2BA-0EFD-4FA45937C44E}"/>
              </a:ext>
            </a:extLst>
          </p:cNvPr>
          <p:cNvGrpSpPr/>
          <p:nvPr/>
        </p:nvGrpSpPr>
        <p:grpSpPr>
          <a:xfrm>
            <a:off x="695999" y="467372"/>
            <a:ext cx="10800002" cy="540000"/>
            <a:chOff x="664415" y="326304"/>
            <a:chExt cx="10800002" cy="540000"/>
          </a:xfrm>
        </p:grpSpPr>
        <p:sp>
          <p:nvSpPr>
            <p:cNvPr id="4" name="圆角矩形 3"/>
            <p:cNvSpPr/>
            <p:nvPr/>
          </p:nvSpPr>
          <p:spPr>
            <a:xfrm>
              <a:off x="664415" y="362305"/>
              <a:ext cx="540000" cy="468000"/>
            </a:xfrm>
            <a:prstGeom prst="roundRect">
              <a:avLst>
                <a:gd name="adj" fmla="val 22610"/>
              </a:avLst>
            </a:prstGeom>
            <a:solidFill>
              <a:schemeClr val="accent5">
                <a:lumMod val="7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noFill/>
              </a:endParaRPr>
            </a:p>
          </p:txBody>
        </p:sp>
        <p:cxnSp>
          <p:nvCxnSpPr>
            <p:cNvPr id="6" name="直接连接符 5"/>
            <p:cNvCxnSpPr/>
            <p:nvPr/>
          </p:nvCxnSpPr>
          <p:spPr>
            <a:xfrm>
              <a:off x="664417" y="843267"/>
              <a:ext cx="10800000" cy="0"/>
            </a:xfrm>
            <a:prstGeom prst="line">
              <a:avLst/>
            </a:prstGeom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矩形 9"/>
            <p:cNvSpPr/>
            <p:nvPr/>
          </p:nvSpPr>
          <p:spPr>
            <a:xfrm>
              <a:off x="664416" y="662291"/>
              <a:ext cx="540000" cy="180975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Freeform 388"/>
            <p:cNvSpPr>
              <a:spLocks/>
            </p:cNvSpPr>
            <p:nvPr/>
          </p:nvSpPr>
          <p:spPr bwMode="auto">
            <a:xfrm>
              <a:off x="783154" y="475854"/>
              <a:ext cx="302522" cy="252000"/>
            </a:xfrm>
            <a:custGeom>
              <a:avLst/>
              <a:gdLst>
                <a:gd name="T0" fmla="*/ 90 w 111"/>
                <a:gd name="T1" fmla="*/ 55 h 106"/>
                <a:gd name="T2" fmla="*/ 111 w 111"/>
                <a:gd name="T3" fmla="*/ 55 h 106"/>
                <a:gd name="T4" fmla="*/ 55 w 111"/>
                <a:gd name="T5" fmla="*/ 0 h 106"/>
                <a:gd name="T6" fmla="*/ 0 w 111"/>
                <a:gd name="T7" fmla="*/ 55 h 106"/>
                <a:gd name="T8" fmla="*/ 20 w 111"/>
                <a:gd name="T9" fmla="*/ 55 h 106"/>
                <a:gd name="T10" fmla="*/ 20 w 111"/>
                <a:gd name="T11" fmla="*/ 106 h 106"/>
                <a:gd name="T12" fmla="*/ 45 w 111"/>
                <a:gd name="T13" fmla="*/ 106 h 106"/>
                <a:gd name="T14" fmla="*/ 45 w 111"/>
                <a:gd name="T15" fmla="*/ 75 h 106"/>
                <a:gd name="T16" fmla="*/ 66 w 111"/>
                <a:gd name="T17" fmla="*/ 75 h 106"/>
                <a:gd name="T18" fmla="*/ 66 w 111"/>
                <a:gd name="T19" fmla="*/ 106 h 106"/>
                <a:gd name="T20" fmla="*/ 90 w 111"/>
                <a:gd name="T21" fmla="*/ 106 h 106"/>
                <a:gd name="T22" fmla="*/ 90 w 111"/>
                <a:gd name="T23" fmla="*/ 55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1" h="106">
                  <a:moveTo>
                    <a:pt x="90" y="55"/>
                  </a:moveTo>
                  <a:lnTo>
                    <a:pt x="111" y="55"/>
                  </a:lnTo>
                  <a:lnTo>
                    <a:pt x="55" y="0"/>
                  </a:lnTo>
                  <a:lnTo>
                    <a:pt x="0" y="55"/>
                  </a:lnTo>
                  <a:lnTo>
                    <a:pt x="20" y="55"/>
                  </a:lnTo>
                  <a:lnTo>
                    <a:pt x="20" y="106"/>
                  </a:lnTo>
                  <a:lnTo>
                    <a:pt x="45" y="106"/>
                  </a:lnTo>
                  <a:lnTo>
                    <a:pt x="45" y="75"/>
                  </a:lnTo>
                  <a:lnTo>
                    <a:pt x="66" y="75"/>
                  </a:lnTo>
                  <a:lnTo>
                    <a:pt x="66" y="106"/>
                  </a:lnTo>
                  <a:lnTo>
                    <a:pt x="90" y="106"/>
                  </a:lnTo>
                  <a:lnTo>
                    <a:pt x="90" y="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4CAC7A80-C0BE-38B5-F171-D32D1BA2D7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68418" y="326304"/>
              <a:ext cx="1295999" cy="540000"/>
            </a:xfrm>
            <a:prstGeom prst="rect">
              <a:avLst/>
            </a:prstGeom>
          </p:spPr>
        </p:pic>
      </p:grpSp>
      <p:grpSp>
        <p:nvGrpSpPr>
          <p:cNvPr id="113" name="组合 112">
            <a:extLst>
              <a:ext uri="{FF2B5EF4-FFF2-40B4-BE49-F238E27FC236}">
                <a16:creationId xmlns:a16="http://schemas.microsoft.com/office/drawing/2014/main" id="{67D203C8-555D-FA46-AC22-787B2B2BC70B}"/>
              </a:ext>
            </a:extLst>
          </p:cNvPr>
          <p:cNvGrpSpPr/>
          <p:nvPr/>
        </p:nvGrpSpPr>
        <p:grpSpPr>
          <a:xfrm>
            <a:off x="935624" y="3065315"/>
            <a:ext cx="10320752" cy="3482262"/>
            <a:chOff x="1274666" y="3065315"/>
            <a:chExt cx="10320752" cy="3482262"/>
          </a:xfrm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75D0C8DB-9B4C-8BC1-880B-26366B553585}"/>
                </a:ext>
              </a:extLst>
            </p:cNvPr>
            <p:cNvSpPr/>
            <p:nvPr/>
          </p:nvSpPr>
          <p:spPr>
            <a:xfrm>
              <a:off x="2758440" y="3065315"/>
              <a:ext cx="6416039" cy="2738076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DA58516B-C64B-1DB3-1DF7-A291B52B3F3E}"/>
                </a:ext>
              </a:extLst>
            </p:cNvPr>
            <p:cNvSpPr txBox="1"/>
            <p:nvPr/>
          </p:nvSpPr>
          <p:spPr>
            <a:xfrm>
              <a:off x="1641960" y="4039665"/>
              <a:ext cx="97361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800">
                  <a:latin typeface="+mn-ea"/>
                </a:rPr>
                <a:t>目标值</a:t>
              </a:r>
              <a:endParaRPr lang="zh-CN" altLang="en-US"/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46BFB537-B9F7-B15B-2935-9B0E7F50AD58}"/>
                </a:ext>
              </a:extLst>
            </p:cNvPr>
            <p:cNvSpPr txBox="1"/>
            <p:nvPr/>
          </p:nvSpPr>
          <p:spPr>
            <a:xfrm>
              <a:off x="2358760" y="5890677"/>
              <a:ext cx="97361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800">
                  <a:latin typeface="+mn-ea"/>
                </a:rPr>
                <a:t>实际值</a:t>
              </a:r>
              <a:endParaRPr lang="zh-CN" altLang="en-US"/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BD2E8073-5204-2192-801A-417F591B9840}"/>
                </a:ext>
              </a:extLst>
            </p:cNvPr>
            <p:cNvSpPr txBox="1"/>
            <p:nvPr/>
          </p:nvSpPr>
          <p:spPr>
            <a:xfrm>
              <a:off x="2764092" y="3090479"/>
              <a:ext cx="146900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/>
                <a:t>PID</a:t>
              </a:r>
              <a:r>
                <a:rPr lang="zh-CN" altLang="en-US"/>
                <a:t>控制器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矩形 24">
                  <a:extLst>
                    <a:ext uri="{FF2B5EF4-FFF2-40B4-BE49-F238E27FC236}">
                      <a16:creationId xmlns:a16="http://schemas.microsoft.com/office/drawing/2014/main" id="{E9FD53A6-4354-8C29-773D-771DE51EEE7D}"/>
                    </a:ext>
                  </a:extLst>
                </p:cNvPr>
                <p:cNvSpPr/>
                <p:nvPr/>
              </p:nvSpPr>
              <p:spPr>
                <a:xfrm>
                  <a:off x="5015795" y="3224566"/>
                  <a:ext cx="3218340" cy="684000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altLang="zh-CN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r>
                          <a:rPr lang="en-US" altLang="zh-CN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altLang="zh-CN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𝑒𝑟𝑟𝑜𝑟</m:t>
                        </m:r>
                        <m:d>
                          <m:dPr>
                            <m:ctrlPr>
                              <a:rPr lang="en-US" altLang="zh-CN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oMath>
                    </m:oMathPara>
                  </a14:m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5" name="矩形 24">
                  <a:extLst>
                    <a:ext uri="{FF2B5EF4-FFF2-40B4-BE49-F238E27FC236}">
                      <a16:creationId xmlns:a16="http://schemas.microsoft.com/office/drawing/2014/main" id="{E9FD53A6-4354-8C29-773D-771DE51EEE7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15795" y="3224566"/>
                  <a:ext cx="3218340" cy="68400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2857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矩形 25">
                  <a:extLst>
                    <a:ext uri="{FF2B5EF4-FFF2-40B4-BE49-F238E27FC236}">
                      <a16:creationId xmlns:a16="http://schemas.microsoft.com/office/drawing/2014/main" id="{105F3B3F-CB11-09BB-A0BE-07B0E74318D0}"/>
                    </a:ext>
                  </a:extLst>
                </p:cNvPr>
                <p:cNvSpPr/>
                <p:nvPr/>
              </p:nvSpPr>
              <p:spPr>
                <a:xfrm>
                  <a:off x="5015795" y="4089512"/>
                  <a:ext cx="3218340" cy="684000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  <m:nary>
                          <m:nary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𝑒𝑟𝑟𝑜𝑟</m:t>
                            </m:r>
                            <m:d>
                              <m:dPr>
                                <m:ctrlP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e>
                        </m:nary>
                      </m:oMath>
                    </m:oMathPara>
                  </a14:m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6" name="矩形 25">
                  <a:extLst>
                    <a:ext uri="{FF2B5EF4-FFF2-40B4-BE49-F238E27FC236}">
                      <a16:creationId xmlns:a16="http://schemas.microsoft.com/office/drawing/2014/main" id="{105F3B3F-CB11-09BB-A0BE-07B0E74318D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15795" y="4089512"/>
                  <a:ext cx="3218340" cy="68400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2857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矩形 26">
                  <a:extLst>
                    <a:ext uri="{FF2B5EF4-FFF2-40B4-BE49-F238E27FC236}">
                      <a16:creationId xmlns:a16="http://schemas.microsoft.com/office/drawing/2014/main" id="{98E3240A-A947-503B-315C-9EF7E7101C22}"/>
                    </a:ext>
                  </a:extLst>
                </p:cNvPr>
                <p:cNvSpPr/>
                <p:nvPr/>
              </p:nvSpPr>
              <p:spPr>
                <a:xfrm>
                  <a:off x="5015795" y="4954459"/>
                  <a:ext cx="3218340" cy="684000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  <m:r>
                          <a:rPr lang="en-US" altLang="zh-C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  <m:f>
                          <m:f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𝑑𝑒𝑟𝑟𝑜𝑟</m:t>
                            </m:r>
                            <m:d>
                              <m:dPr>
                                <m:ctrlP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num>
                          <m:den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den>
                        </m:f>
                      </m:oMath>
                    </m:oMathPara>
                  </a14:m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7" name="矩形 26">
                  <a:extLst>
                    <a:ext uri="{FF2B5EF4-FFF2-40B4-BE49-F238E27FC236}">
                      <a16:creationId xmlns:a16="http://schemas.microsoft.com/office/drawing/2014/main" id="{98E3240A-A947-503B-315C-9EF7E7101C2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15795" y="4954459"/>
                  <a:ext cx="3218340" cy="68400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2857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9" name="流程图: 汇总连接 28">
              <a:extLst>
                <a:ext uri="{FF2B5EF4-FFF2-40B4-BE49-F238E27FC236}">
                  <a16:creationId xmlns:a16="http://schemas.microsoft.com/office/drawing/2014/main" id="{8BD3E2EF-F3CE-1AB3-AC2A-0ED8295F22EB}"/>
                </a:ext>
              </a:extLst>
            </p:cNvPr>
            <p:cNvSpPr/>
            <p:nvPr/>
          </p:nvSpPr>
          <p:spPr>
            <a:xfrm>
              <a:off x="3076689" y="4248632"/>
              <a:ext cx="365760" cy="365760"/>
            </a:xfrm>
            <a:prstGeom prst="flowChartSummingJunction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加号 48">
              <a:extLst>
                <a:ext uri="{FF2B5EF4-FFF2-40B4-BE49-F238E27FC236}">
                  <a16:creationId xmlns:a16="http://schemas.microsoft.com/office/drawing/2014/main" id="{10DA8F4E-9326-0982-904A-2F136B6A1AFB}"/>
                </a:ext>
              </a:extLst>
            </p:cNvPr>
            <p:cNvSpPr/>
            <p:nvPr/>
          </p:nvSpPr>
          <p:spPr>
            <a:xfrm>
              <a:off x="2845565" y="4268072"/>
              <a:ext cx="144000" cy="144000"/>
            </a:xfrm>
            <a:prstGeom prst="mathPlus">
              <a:avLst>
                <a:gd name="adj1" fmla="val 15187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减号 49">
              <a:extLst>
                <a:ext uri="{FF2B5EF4-FFF2-40B4-BE49-F238E27FC236}">
                  <a16:creationId xmlns:a16="http://schemas.microsoft.com/office/drawing/2014/main" id="{40EAA66D-046B-028A-3631-5352E438473C}"/>
                </a:ext>
              </a:extLst>
            </p:cNvPr>
            <p:cNvSpPr/>
            <p:nvPr/>
          </p:nvSpPr>
          <p:spPr>
            <a:xfrm>
              <a:off x="3308059" y="4697367"/>
              <a:ext cx="144000" cy="144000"/>
            </a:xfrm>
            <a:prstGeom prst="mathMinus">
              <a:avLst>
                <a:gd name="adj1" fmla="val 1651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流程图: 汇总连接 50">
              <a:extLst>
                <a:ext uri="{FF2B5EF4-FFF2-40B4-BE49-F238E27FC236}">
                  <a16:creationId xmlns:a16="http://schemas.microsoft.com/office/drawing/2014/main" id="{D53D4530-F95B-610D-81F7-FD17CD54B637}"/>
                </a:ext>
              </a:extLst>
            </p:cNvPr>
            <p:cNvSpPr/>
            <p:nvPr/>
          </p:nvSpPr>
          <p:spPr>
            <a:xfrm>
              <a:off x="8603111" y="4248632"/>
              <a:ext cx="365760" cy="365760"/>
            </a:xfrm>
            <a:prstGeom prst="flowChartSummingJunction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52" name="直接箭头连接符 51">
              <a:extLst>
                <a:ext uri="{FF2B5EF4-FFF2-40B4-BE49-F238E27FC236}">
                  <a16:creationId xmlns:a16="http://schemas.microsoft.com/office/drawing/2014/main" id="{1C5BB7F7-0916-EBC2-8221-6710FEF0A73B}"/>
                </a:ext>
              </a:extLst>
            </p:cNvPr>
            <p:cNvCxnSpPr>
              <a:cxnSpLocks/>
              <a:stCxn id="26" idx="3"/>
              <a:endCxn id="51" idx="2"/>
            </p:cNvCxnSpPr>
            <p:nvPr/>
          </p:nvCxnSpPr>
          <p:spPr>
            <a:xfrm>
              <a:off x="8234135" y="4431512"/>
              <a:ext cx="368976" cy="0"/>
            </a:xfrm>
            <a:prstGeom prst="straightConnector1">
              <a:avLst/>
            </a:prstGeom>
            <a:ln w="28575" cap="rnd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箭头连接符 54">
              <a:extLst>
                <a:ext uri="{FF2B5EF4-FFF2-40B4-BE49-F238E27FC236}">
                  <a16:creationId xmlns:a16="http://schemas.microsoft.com/office/drawing/2014/main" id="{1E7B7ED7-13AF-D6B0-CC38-555F5391525E}"/>
                </a:ext>
              </a:extLst>
            </p:cNvPr>
            <p:cNvCxnSpPr>
              <a:cxnSpLocks/>
              <a:stCxn id="27" idx="3"/>
            </p:cNvCxnSpPr>
            <p:nvPr/>
          </p:nvCxnSpPr>
          <p:spPr>
            <a:xfrm flipV="1">
              <a:off x="8234135" y="5296458"/>
              <a:ext cx="551856" cy="1"/>
            </a:xfrm>
            <a:prstGeom prst="straightConnector1">
              <a:avLst/>
            </a:prstGeom>
            <a:ln w="28575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箭头连接符 57">
              <a:extLst>
                <a:ext uri="{FF2B5EF4-FFF2-40B4-BE49-F238E27FC236}">
                  <a16:creationId xmlns:a16="http://schemas.microsoft.com/office/drawing/2014/main" id="{D677A4F2-7687-7DEB-9506-01D86F32F709}"/>
                </a:ext>
              </a:extLst>
            </p:cNvPr>
            <p:cNvCxnSpPr>
              <a:cxnSpLocks/>
              <a:endCxn id="51" idx="4"/>
            </p:cNvCxnSpPr>
            <p:nvPr/>
          </p:nvCxnSpPr>
          <p:spPr>
            <a:xfrm flipV="1">
              <a:off x="8785991" y="4614392"/>
              <a:ext cx="0" cy="682066"/>
            </a:xfrm>
            <a:prstGeom prst="straightConnector1">
              <a:avLst/>
            </a:prstGeom>
            <a:ln w="28575" cap="rnd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箭头连接符 61">
              <a:extLst>
                <a:ext uri="{FF2B5EF4-FFF2-40B4-BE49-F238E27FC236}">
                  <a16:creationId xmlns:a16="http://schemas.microsoft.com/office/drawing/2014/main" id="{4087F76F-BA87-1040-F68E-3B5184FFDA51}"/>
                </a:ext>
              </a:extLst>
            </p:cNvPr>
            <p:cNvCxnSpPr>
              <a:cxnSpLocks/>
            </p:cNvCxnSpPr>
            <p:nvPr/>
          </p:nvCxnSpPr>
          <p:spPr>
            <a:xfrm>
              <a:off x="8789301" y="3571291"/>
              <a:ext cx="0" cy="682066"/>
            </a:xfrm>
            <a:prstGeom prst="straightConnector1">
              <a:avLst/>
            </a:prstGeom>
            <a:ln w="28575" cap="rnd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箭头连接符 62">
              <a:extLst>
                <a:ext uri="{FF2B5EF4-FFF2-40B4-BE49-F238E27FC236}">
                  <a16:creationId xmlns:a16="http://schemas.microsoft.com/office/drawing/2014/main" id="{B8F02F30-982C-4594-8034-33C2175F926B}"/>
                </a:ext>
              </a:extLst>
            </p:cNvPr>
            <p:cNvCxnSpPr>
              <a:cxnSpLocks/>
              <a:stCxn id="25" idx="3"/>
            </p:cNvCxnSpPr>
            <p:nvPr/>
          </p:nvCxnSpPr>
          <p:spPr>
            <a:xfrm>
              <a:off x="8234135" y="3566566"/>
              <a:ext cx="551856" cy="4725"/>
            </a:xfrm>
            <a:prstGeom prst="straightConnector1">
              <a:avLst/>
            </a:prstGeom>
            <a:ln w="28575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加号 63">
              <a:extLst>
                <a:ext uri="{FF2B5EF4-FFF2-40B4-BE49-F238E27FC236}">
                  <a16:creationId xmlns:a16="http://schemas.microsoft.com/office/drawing/2014/main" id="{81094008-3515-06AA-048A-48BE0B78C7A4}"/>
                </a:ext>
              </a:extLst>
            </p:cNvPr>
            <p:cNvSpPr/>
            <p:nvPr/>
          </p:nvSpPr>
          <p:spPr>
            <a:xfrm>
              <a:off x="8820065" y="4027459"/>
              <a:ext cx="144000" cy="144000"/>
            </a:xfrm>
            <a:prstGeom prst="mathPlus">
              <a:avLst>
                <a:gd name="adj1" fmla="val 15187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加号 64">
              <a:extLst>
                <a:ext uri="{FF2B5EF4-FFF2-40B4-BE49-F238E27FC236}">
                  <a16:creationId xmlns:a16="http://schemas.microsoft.com/office/drawing/2014/main" id="{FE93603C-2BB6-5F16-C981-C20156DF4649}"/>
                </a:ext>
              </a:extLst>
            </p:cNvPr>
            <p:cNvSpPr/>
            <p:nvPr/>
          </p:nvSpPr>
          <p:spPr>
            <a:xfrm>
              <a:off x="8820065" y="4700918"/>
              <a:ext cx="144000" cy="144000"/>
            </a:xfrm>
            <a:prstGeom prst="mathPlus">
              <a:avLst>
                <a:gd name="adj1" fmla="val 15187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加号 65">
              <a:extLst>
                <a:ext uri="{FF2B5EF4-FFF2-40B4-BE49-F238E27FC236}">
                  <a16:creationId xmlns:a16="http://schemas.microsoft.com/office/drawing/2014/main" id="{44569EE5-71E6-9C8E-15E1-07C933F567DA}"/>
                </a:ext>
              </a:extLst>
            </p:cNvPr>
            <p:cNvSpPr/>
            <p:nvPr/>
          </p:nvSpPr>
          <p:spPr>
            <a:xfrm>
              <a:off x="8381019" y="4268072"/>
              <a:ext cx="144000" cy="144000"/>
            </a:xfrm>
            <a:prstGeom prst="mathPlus">
              <a:avLst>
                <a:gd name="adj1" fmla="val 15187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67" name="直接箭头连接符 66">
              <a:extLst>
                <a:ext uri="{FF2B5EF4-FFF2-40B4-BE49-F238E27FC236}">
                  <a16:creationId xmlns:a16="http://schemas.microsoft.com/office/drawing/2014/main" id="{EE197C58-1655-4163-C9AE-CA0327160157}"/>
                </a:ext>
              </a:extLst>
            </p:cNvPr>
            <p:cNvCxnSpPr>
              <a:cxnSpLocks/>
              <a:stCxn id="51" idx="6"/>
              <a:endCxn id="86" idx="1"/>
            </p:cNvCxnSpPr>
            <p:nvPr/>
          </p:nvCxnSpPr>
          <p:spPr>
            <a:xfrm>
              <a:off x="8968871" y="4431512"/>
              <a:ext cx="1366547" cy="10363"/>
            </a:xfrm>
            <a:prstGeom prst="straightConnector1">
              <a:avLst/>
            </a:prstGeom>
            <a:ln w="28575" cap="rnd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箭头连接符 68">
              <a:extLst>
                <a:ext uri="{FF2B5EF4-FFF2-40B4-BE49-F238E27FC236}">
                  <a16:creationId xmlns:a16="http://schemas.microsoft.com/office/drawing/2014/main" id="{65F62876-2A51-BC7E-F142-DD6240303FA6}"/>
                </a:ext>
              </a:extLst>
            </p:cNvPr>
            <p:cNvCxnSpPr>
              <a:cxnSpLocks/>
              <a:stCxn id="29" idx="6"/>
              <a:endCxn id="26" idx="1"/>
            </p:cNvCxnSpPr>
            <p:nvPr/>
          </p:nvCxnSpPr>
          <p:spPr>
            <a:xfrm>
              <a:off x="3442449" y="4431512"/>
              <a:ext cx="1573346" cy="0"/>
            </a:xfrm>
            <a:prstGeom prst="straightConnector1">
              <a:avLst/>
            </a:prstGeom>
            <a:ln w="28575" cap="rnd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箭头连接符 70">
              <a:extLst>
                <a:ext uri="{FF2B5EF4-FFF2-40B4-BE49-F238E27FC236}">
                  <a16:creationId xmlns:a16="http://schemas.microsoft.com/office/drawing/2014/main" id="{0611447D-CF94-4D30-DCFF-13DEDD28F1DC}"/>
                </a:ext>
              </a:extLst>
            </p:cNvPr>
            <p:cNvCxnSpPr>
              <a:cxnSpLocks/>
              <a:endCxn id="27" idx="1"/>
            </p:cNvCxnSpPr>
            <p:nvPr/>
          </p:nvCxnSpPr>
          <p:spPr>
            <a:xfrm>
              <a:off x="4450211" y="5296458"/>
              <a:ext cx="565584" cy="1"/>
            </a:xfrm>
            <a:prstGeom prst="straightConnector1">
              <a:avLst/>
            </a:prstGeom>
            <a:ln w="28575" cap="rnd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接箭头连接符 71">
              <a:extLst>
                <a:ext uri="{FF2B5EF4-FFF2-40B4-BE49-F238E27FC236}">
                  <a16:creationId xmlns:a16="http://schemas.microsoft.com/office/drawing/2014/main" id="{F9DA1F29-4268-3A9F-F646-CFD79EC704D5}"/>
                </a:ext>
              </a:extLst>
            </p:cNvPr>
            <p:cNvCxnSpPr>
              <a:cxnSpLocks/>
              <a:endCxn id="25" idx="1"/>
            </p:cNvCxnSpPr>
            <p:nvPr/>
          </p:nvCxnSpPr>
          <p:spPr>
            <a:xfrm flipV="1">
              <a:off x="4450211" y="3566566"/>
              <a:ext cx="565584" cy="0"/>
            </a:xfrm>
            <a:prstGeom prst="straightConnector1">
              <a:avLst/>
            </a:prstGeom>
            <a:ln w="28575" cap="rnd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接箭头连接符 72">
              <a:extLst>
                <a:ext uri="{FF2B5EF4-FFF2-40B4-BE49-F238E27FC236}">
                  <a16:creationId xmlns:a16="http://schemas.microsoft.com/office/drawing/2014/main" id="{8F9ED34C-DBC8-9DAF-2BF2-04173601FFC7}"/>
                </a:ext>
              </a:extLst>
            </p:cNvPr>
            <p:cNvCxnSpPr>
              <a:cxnSpLocks/>
            </p:cNvCxnSpPr>
            <p:nvPr/>
          </p:nvCxnSpPr>
          <p:spPr>
            <a:xfrm>
              <a:off x="4450211" y="3587292"/>
              <a:ext cx="0" cy="1709166"/>
            </a:xfrm>
            <a:prstGeom prst="straightConnector1">
              <a:avLst/>
            </a:prstGeom>
            <a:ln w="28575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文本框 78">
                  <a:extLst>
                    <a:ext uri="{FF2B5EF4-FFF2-40B4-BE49-F238E27FC236}">
                      <a16:creationId xmlns:a16="http://schemas.microsoft.com/office/drawing/2014/main" id="{608090D9-1C0C-DB08-80AC-2503CBD64773}"/>
                    </a:ext>
                  </a:extLst>
                </p:cNvPr>
                <p:cNvSpPr txBox="1"/>
                <p:nvPr/>
              </p:nvSpPr>
              <p:spPr>
                <a:xfrm>
                  <a:off x="3380059" y="4420667"/>
                  <a:ext cx="1054626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𝑒𝑟𝑟𝑜𝑟</m:t>
                        </m:r>
                        <m:d>
                          <m:d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oMath>
                    </m:oMathPara>
                  </a14:m>
                  <a:endParaRPr lang="zh-CN" altLang="en-US"/>
                </a:p>
              </p:txBody>
            </p:sp>
          </mc:Choice>
          <mc:Fallback xmlns="">
            <p:sp>
              <p:nvSpPr>
                <p:cNvPr id="79" name="文本框 78">
                  <a:extLst>
                    <a:ext uri="{FF2B5EF4-FFF2-40B4-BE49-F238E27FC236}">
                      <a16:creationId xmlns:a16="http://schemas.microsoft.com/office/drawing/2014/main" id="{608090D9-1C0C-DB08-80AC-2503CBD6477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80059" y="4420667"/>
                  <a:ext cx="1054626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1" name="直接箭头连接符 80">
              <a:extLst>
                <a:ext uri="{FF2B5EF4-FFF2-40B4-BE49-F238E27FC236}">
                  <a16:creationId xmlns:a16="http://schemas.microsoft.com/office/drawing/2014/main" id="{2D2FF7F0-B707-D5EC-4282-74E4434005C5}"/>
                </a:ext>
              </a:extLst>
            </p:cNvPr>
            <p:cNvCxnSpPr>
              <a:cxnSpLocks/>
            </p:cNvCxnSpPr>
            <p:nvPr/>
          </p:nvCxnSpPr>
          <p:spPr>
            <a:xfrm>
              <a:off x="1663345" y="4431512"/>
              <a:ext cx="1413344" cy="0"/>
            </a:xfrm>
            <a:prstGeom prst="straightConnector1">
              <a:avLst/>
            </a:prstGeom>
            <a:ln w="28575" cap="rnd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接箭头连接符 81">
              <a:extLst>
                <a:ext uri="{FF2B5EF4-FFF2-40B4-BE49-F238E27FC236}">
                  <a16:creationId xmlns:a16="http://schemas.microsoft.com/office/drawing/2014/main" id="{AF87F86C-1BC4-CEE8-86A1-3E5496235D20}"/>
                </a:ext>
              </a:extLst>
            </p:cNvPr>
            <p:cNvCxnSpPr>
              <a:cxnSpLocks/>
              <a:endCxn id="29" idx="4"/>
            </p:cNvCxnSpPr>
            <p:nvPr/>
          </p:nvCxnSpPr>
          <p:spPr>
            <a:xfrm flipV="1">
              <a:off x="3259569" y="4614392"/>
              <a:ext cx="0" cy="1563853"/>
            </a:xfrm>
            <a:prstGeom prst="straightConnector1">
              <a:avLst/>
            </a:prstGeom>
            <a:ln w="28575" cap="rnd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矩形 85">
              <a:extLst>
                <a:ext uri="{FF2B5EF4-FFF2-40B4-BE49-F238E27FC236}">
                  <a16:creationId xmlns:a16="http://schemas.microsoft.com/office/drawing/2014/main" id="{74362E60-DCE0-D39D-005B-448D484A61D8}"/>
                </a:ext>
              </a:extLst>
            </p:cNvPr>
            <p:cNvSpPr/>
            <p:nvPr/>
          </p:nvSpPr>
          <p:spPr>
            <a:xfrm>
              <a:off x="10335418" y="4171875"/>
              <a:ext cx="1260000" cy="54000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>
                  <a:solidFill>
                    <a:schemeClr val="tx1"/>
                  </a:solidFill>
                </a:rPr>
                <a:t>被控对象</a:t>
              </a:r>
            </a:p>
          </p:txBody>
        </p:sp>
        <p:cxnSp>
          <p:nvCxnSpPr>
            <p:cNvPr id="90" name="直接箭头连接符 89">
              <a:extLst>
                <a:ext uri="{FF2B5EF4-FFF2-40B4-BE49-F238E27FC236}">
                  <a16:creationId xmlns:a16="http://schemas.microsoft.com/office/drawing/2014/main" id="{F0E7643F-1991-E276-A930-E2FE4D586F47}"/>
                </a:ext>
              </a:extLst>
            </p:cNvPr>
            <p:cNvCxnSpPr>
              <a:cxnSpLocks/>
            </p:cNvCxnSpPr>
            <p:nvPr/>
          </p:nvCxnSpPr>
          <p:spPr>
            <a:xfrm>
              <a:off x="3259569" y="6178245"/>
              <a:ext cx="7705849" cy="0"/>
            </a:xfrm>
            <a:prstGeom prst="straightConnector1">
              <a:avLst/>
            </a:prstGeom>
            <a:ln w="28575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接箭头连接符 95">
              <a:extLst>
                <a:ext uri="{FF2B5EF4-FFF2-40B4-BE49-F238E27FC236}">
                  <a16:creationId xmlns:a16="http://schemas.microsoft.com/office/drawing/2014/main" id="{0ACCC2DB-3F8F-66B9-C626-FD6392B09196}"/>
                </a:ext>
              </a:extLst>
            </p:cNvPr>
            <p:cNvCxnSpPr>
              <a:cxnSpLocks/>
              <a:endCxn id="86" idx="2"/>
            </p:cNvCxnSpPr>
            <p:nvPr/>
          </p:nvCxnSpPr>
          <p:spPr>
            <a:xfrm flipV="1">
              <a:off x="10965418" y="4711875"/>
              <a:ext cx="0" cy="1466370"/>
            </a:xfrm>
            <a:prstGeom prst="straightConnector1">
              <a:avLst/>
            </a:prstGeom>
            <a:ln w="28575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4" name="文本框 103">
                  <a:extLst>
                    <a:ext uri="{FF2B5EF4-FFF2-40B4-BE49-F238E27FC236}">
                      <a16:creationId xmlns:a16="http://schemas.microsoft.com/office/drawing/2014/main" id="{986AC88E-160A-02F0-1E72-9563C8DC0825}"/>
                    </a:ext>
                  </a:extLst>
                </p:cNvPr>
                <p:cNvSpPr txBox="1"/>
                <p:nvPr/>
              </p:nvSpPr>
              <p:spPr>
                <a:xfrm>
                  <a:off x="1274666" y="4400035"/>
                  <a:ext cx="1710406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𝑡𝑎𝑟𝑔𝑒𝑡</m:t>
                        </m:r>
                        <m:d>
                          <m:dPr>
                            <m:ctrlP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oMath>
                    </m:oMathPara>
                  </a14:m>
                  <a:endParaRPr lang="zh-CN" altLang="en-US"/>
                </a:p>
              </p:txBody>
            </p:sp>
          </mc:Choice>
          <mc:Fallback xmlns="">
            <p:sp>
              <p:nvSpPr>
                <p:cNvPr id="104" name="文本框 103">
                  <a:extLst>
                    <a:ext uri="{FF2B5EF4-FFF2-40B4-BE49-F238E27FC236}">
                      <a16:creationId xmlns:a16="http://schemas.microsoft.com/office/drawing/2014/main" id="{986AC88E-160A-02F0-1E72-9563C8DC082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74666" y="4400035"/>
                  <a:ext cx="1710406" cy="369332"/>
                </a:xfrm>
                <a:prstGeom prst="rect">
                  <a:avLst/>
                </a:prstGeom>
                <a:blipFill>
                  <a:blip r:embed="rId8"/>
                  <a:stretch>
                    <a:fillRect b="-11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6" name="文本框 105">
                  <a:extLst>
                    <a:ext uri="{FF2B5EF4-FFF2-40B4-BE49-F238E27FC236}">
                      <a16:creationId xmlns:a16="http://schemas.microsoft.com/office/drawing/2014/main" id="{858369D5-DC47-1BAC-3443-C0AC2F9ED457}"/>
                    </a:ext>
                  </a:extLst>
                </p:cNvPr>
                <p:cNvSpPr txBox="1"/>
                <p:nvPr/>
              </p:nvSpPr>
              <p:spPr>
                <a:xfrm>
                  <a:off x="2133926" y="6178245"/>
                  <a:ext cx="1423278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𝑎𝑐𝑡𝑢𝑎𝑙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/>
                </a:p>
              </p:txBody>
            </p:sp>
          </mc:Choice>
          <mc:Fallback xmlns="">
            <p:sp>
              <p:nvSpPr>
                <p:cNvPr id="106" name="文本框 105">
                  <a:extLst>
                    <a:ext uri="{FF2B5EF4-FFF2-40B4-BE49-F238E27FC236}">
                      <a16:creationId xmlns:a16="http://schemas.microsoft.com/office/drawing/2014/main" id="{858369D5-DC47-1BAC-3443-C0AC2F9ED4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33926" y="6178245"/>
                  <a:ext cx="1423278" cy="369332"/>
                </a:xfrm>
                <a:prstGeom prst="rect">
                  <a:avLst/>
                </a:prstGeom>
                <a:blipFill>
                  <a:blip r:embed="rId9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8" name="文本框 107">
              <a:extLst>
                <a:ext uri="{FF2B5EF4-FFF2-40B4-BE49-F238E27FC236}">
                  <a16:creationId xmlns:a16="http://schemas.microsoft.com/office/drawing/2014/main" id="{6FC822A0-98C6-1E38-9446-D0E0B609ED0B}"/>
                </a:ext>
              </a:extLst>
            </p:cNvPr>
            <p:cNvSpPr txBox="1"/>
            <p:nvPr/>
          </p:nvSpPr>
          <p:spPr>
            <a:xfrm>
              <a:off x="9197234" y="4046105"/>
              <a:ext cx="97361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800">
                  <a:latin typeface="+mn-ea"/>
                </a:rPr>
                <a:t>输出值</a:t>
              </a:r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0" name="文本框 109">
                  <a:extLst>
                    <a:ext uri="{FF2B5EF4-FFF2-40B4-BE49-F238E27FC236}">
                      <a16:creationId xmlns:a16="http://schemas.microsoft.com/office/drawing/2014/main" id="{F356AD60-953A-21B7-9FC7-E2AE98C4BFA8}"/>
                    </a:ext>
                  </a:extLst>
                </p:cNvPr>
                <p:cNvSpPr txBox="1"/>
                <p:nvPr/>
              </p:nvSpPr>
              <p:spPr>
                <a:xfrm>
                  <a:off x="9137396" y="4408997"/>
                  <a:ext cx="1093286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𝑜𝑢𝑡</m:t>
                        </m:r>
                        <m:d>
                          <m:dPr>
                            <m:ctrlP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oMath>
                    </m:oMathPara>
                  </a14:m>
                  <a:endParaRPr lang="zh-CN" altLang="en-US"/>
                </a:p>
              </p:txBody>
            </p:sp>
          </mc:Choice>
          <mc:Fallback xmlns="">
            <p:sp>
              <p:nvSpPr>
                <p:cNvPr id="110" name="文本框 109">
                  <a:extLst>
                    <a:ext uri="{FF2B5EF4-FFF2-40B4-BE49-F238E27FC236}">
                      <a16:creationId xmlns:a16="http://schemas.microsoft.com/office/drawing/2014/main" id="{F356AD60-953A-21B7-9FC7-E2AE98C4BFA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37396" y="4408997"/>
                  <a:ext cx="1093286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" name="文本框 1">
              <a:extLst>
                <a:ext uri="{FF2B5EF4-FFF2-40B4-BE49-F238E27FC236}">
                  <a16:creationId xmlns:a16="http://schemas.microsoft.com/office/drawing/2014/main" id="{E8F57EEB-6A21-0145-31C0-12CD5C6D55D3}"/>
                </a:ext>
              </a:extLst>
            </p:cNvPr>
            <p:cNvSpPr txBox="1"/>
            <p:nvPr/>
          </p:nvSpPr>
          <p:spPr>
            <a:xfrm>
              <a:off x="3416763" y="4046105"/>
              <a:ext cx="97361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/>
                <a:t>误差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804995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1354737" y="475762"/>
            <a:ext cx="87265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/>
              <a:t>比例项（</a:t>
            </a:r>
            <a:r>
              <a:rPr lang="en-US" altLang="zh-CN" sz="2800"/>
              <a:t>P</a:t>
            </a:r>
            <a:r>
              <a:rPr lang="zh-CN" altLang="en-US" sz="2800"/>
              <a:t>）</a:t>
            </a: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9FEF5B06-665C-F2BA-0EFD-4FA45937C44E}"/>
              </a:ext>
            </a:extLst>
          </p:cNvPr>
          <p:cNvGrpSpPr/>
          <p:nvPr/>
        </p:nvGrpSpPr>
        <p:grpSpPr>
          <a:xfrm>
            <a:off x="695999" y="467372"/>
            <a:ext cx="10800002" cy="540000"/>
            <a:chOff x="664415" y="326304"/>
            <a:chExt cx="10800002" cy="540000"/>
          </a:xfrm>
        </p:grpSpPr>
        <p:sp>
          <p:nvSpPr>
            <p:cNvPr id="4" name="圆角矩形 3"/>
            <p:cNvSpPr/>
            <p:nvPr/>
          </p:nvSpPr>
          <p:spPr>
            <a:xfrm>
              <a:off x="664415" y="362305"/>
              <a:ext cx="540000" cy="468000"/>
            </a:xfrm>
            <a:prstGeom prst="roundRect">
              <a:avLst>
                <a:gd name="adj" fmla="val 22610"/>
              </a:avLst>
            </a:prstGeom>
            <a:solidFill>
              <a:schemeClr val="accent5">
                <a:lumMod val="7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noFill/>
              </a:endParaRPr>
            </a:p>
          </p:txBody>
        </p:sp>
        <p:cxnSp>
          <p:nvCxnSpPr>
            <p:cNvPr id="6" name="直接连接符 5"/>
            <p:cNvCxnSpPr/>
            <p:nvPr/>
          </p:nvCxnSpPr>
          <p:spPr>
            <a:xfrm>
              <a:off x="664417" y="843267"/>
              <a:ext cx="10800000" cy="0"/>
            </a:xfrm>
            <a:prstGeom prst="line">
              <a:avLst/>
            </a:prstGeom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矩形 9"/>
            <p:cNvSpPr/>
            <p:nvPr/>
          </p:nvSpPr>
          <p:spPr>
            <a:xfrm>
              <a:off x="664416" y="662291"/>
              <a:ext cx="540000" cy="180975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Freeform 388"/>
            <p:cNvSpPr>
              <a:spLocks/>
            </p:cNvSpPr>
            <p:nvPr/>
          </p:nvSpPr>
          <p:spPr bwMode="auto">
            <a:xfrm>
              <a:off x="783154" y="475854"/>
              <a:ext cx="302522" cy="252000"/>
            </a:xfrm>
            <a:custGeom>
              <a:avLst/>
              <a:gdLst>
                <a:gd name="T0" fmla="*/ 90 w 111"/>
                <a:gd name="T1" fmla="*/ 55 h 106"/>
                <a:gd name="T2" fmla="*/ 111 w 111"/>
                <a:gd name="T3" fmla="*/ 55 h 106"/>
                <a:gd name="T4" fmla="*/ 55 w 111"/>
                <a:gd name="T5" fmla="*/ 0 h 106"/>
                <a:gd name="T6" fmla="*/ 0 w 111"/>
                <a:gd name="T7" fmla="*/ 55 h 106"/>
                <a:gd name="T8" fmla="*/ 20 w 111"/>
                <a:gd name="T9" fmla="*/ 55 h 106"/>
                <a:gd name="T10" fmla="*/ 20 w 111"/>
                <a:gd name="T11" fmla="*/ 106 h 106"/>
                <a:gd name="T12" fmla="*/ 45 w 111"/>
                <a:gd name="T13" fmla="*/ 106 h 106"/>
                <a:gd name="T14" fmla="*/ 45 w 111"/>
                <a:gd name="T15" fmla="*/ 75 h 106"/>
                <a:gd name="T16" fmla="*/ 66 w 111"/>
                <a:gd name="T17" fmla="*/ 75 h 106"/>
                <a:gd name="T18" fmla="*/ 66 w 111"/>
                <a:gd name="T19" fmla="*/ 106 h 106"/>
                <a:gd name="T20" fmla="*/ 90 w 111"/>
                <a:gd name="T21" fmla="*/ 106 h 106"/>
                <a:gd name="T22" fmla="*/ 90 w 111"/>
                <a:gd name="T23" fmla="*/ 55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1" h="106">
                  <a:moveTo>
                    <a:pt x="90" y="55"/>
                  </a:moveTo>
                  <a:lnTo>
                    <a:pt x="111" y="55"/>
                  </a:lnTo>
                  <a:lnTo>
                    <a:pt x="55" y="0"/>
                  </a:lnTo>
                  <a:lnTo>
                    <a:pt x="0" y="55"/>
                  </a:lnTo>
                  <a:lnTo>
                    <a:pt x="20" y="55"/>
                  </a:lnTo>
                  <a:lnTo>
                    <a:pt x="20" y="106"/>
                  </a:lnTo>
                  <a:lnTo>
                    <a:pt x="45" y="106"/>
                  </a:lnTo>
                  <a:lnTo>
                    <a:pt x="45" y="75"/>
                  </a:lnTo>
                  <a:lnTo>
                    <a:pt x="66" y="75"/>
                  </a:lnTo>
                  <a:lnTo>
                    <a:pt x="66" y="106"/>
                  </a:lnTo>
                  <a:lnTo>
                    <a:pt x="90" y="106"/>
                  </a:lnTo>
                  <a:lnTo>
                    <a:pt x="90" y="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4CAC7A80-C0BE-38B5-F171-D32D1BA2D7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68418" y="326304"/>
              <a:ext cx="1295999" cy="540000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AB629F4D-FAD7-99AD-5D9C-111E2A8807F7}"/>
                  </a:ext>
                </a:extLst>
              </p:cNvPr>
              <p:cNvSpPr txBox="1"/>
              <p:nvPr/>
            </p:nvSpPr>
            <p:spPr>
              <a:xfrm>
                <a:off x="696000" y="1219541"/>
                <a:ext cx="10800000" cy="30094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2400"/>
                  <a:t>只含有比例项的</a:t>
                </a:r>
                <a:r>
                  <a:rPr lang="en-US" altLang="zh-CN" sz="2400"/>
                  <a:t>PID</a:t>
                </a:r>
                <a:r>
                  <a:rPr lang="zh-CN" altLang="en-US" sz="2400"/>
                  <a:t>输出值：</a:t>
                </a:r>
                <a:endParaRPr lang="en-US" altLang="zh-CN" sz="2400"/>
              </a:p>
              <a:p>
                <a:pPr algn="ctr"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𝑜𝑢𝑡</m:t>
                      </m:r>
                      <m:d>
                        <m:dPr>
                          <m:ctrlP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𝑒𝑟𝑟𝑜𝑟</m:t>
                      </m:r>
                      <m:d>
                        <m:dPr>
                          <m:ctrlP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altLang="zh-CN" sz="2400">
                  <a:latin typeface="+mn-ea"/>
                </a:endParaRPr>
              </a:p>
              <a:p>
                <a:pPr marL="342900" indent="-34290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2400">
                    <a:latin typeface="+mn-ea"/>
                  </a:rPr>
                  <a:t>比例项的</a:t>
                </a:r>
                <a:r>
                  <a:rPr lang="zh-CN" altLang="en-US" sz="2400"/>
                  <a:t>输出</a:t>
                </a:r>
                <a:r>
                  <a:rPr lang="zh-CN" altLang="en-US" sz="2400">
                    <a:latin typeface="+mn-ea"/>
                  </a:rPr>
                  <a:t>值仅取决于当前时刻的误差，与历史时刻无关。当前存在误差时，比例项输出一个与误差呈正比的值，当前不存在误差时，比例项输出</a:t>
                </a:r>
                <a:r>
                  <a:rPr lang="en-US" altLang="zh-CN" sz="2400">
                    <a:latin typeface="+mn-ea"/>
                  </a:rPr>
                  <a:t>0</a:t>
                </a:r>
              </a:p>
              <a:p>
                <a:pPr marL="342900" indent="-34290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zh-CN" altLang="en-US" sz="2400">
                    <a:latin typeface="+mn-ea"/>
                  </a:rPr>
                  <a:t>越大，比例项权重越大，系统响应越快，但超调也会随之增加</a:t>
                </a:r>
                <a:endParaRPr lang="en-US" altLang="zh-CN" sz="2400">
                  <a:latin typeface="+mn-ea"/>
                </a:endParaRPr>
              </a:p>
              <a:p>
                <a:pPr marL="342900" indent="-34290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2400">
                    <a:latin typeface="+mn-ea"/>
                  </a:rPr>
                  <a:t>纯比例项控制时，系统一般会存在稳态误差，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zh-CN" altLang="en-US" sz="2400">
                    <a:latin typeface="+mn-ea"/>
                  </a:rPr>
                  <a:t>越大，稳态误差越小</a:t>
                </a:r>
                <a:endParaRPr lang="en-US" altLang="zh-CN" sz="2400">
                  <a:latin typeface="+mn-ea"/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AB629F4D-FAD7-99AD-5D9C-111E2A8807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000" y="1219541"/>
                <a:ext cx="10800000" cy="3009478"/>
              </a:xfrm>
              <a:prstGeom prst="rect">
                <a:avLst/>
              </a:prstGeom>
              <a:blipFill>
                <a:blip r:embed="rId3"/>
                <a:stretch>
                  <a:fillRect l="-734" t="-1417" b="-30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079099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5334</TotalTime>
  <Words>2928</Words>
  <Application>Microsoft Office PowerPoint</Application>
  <PresentationFormat>宽屏</PresentationFormat>
  <Paragraphs>391</Paragraphs>
  <Slides>50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50</vt:i4>
      </vt:variant>
    </vt:vector>
  </HeadingPairs>
  <TitlesOfParts>
    <vt:vector size="56" baseType="lpstr">
      <vt:lpstr>等线</vt:lpstr>
      <vt:lpstr>等线 Light</vt:lpstr>
      <vt:lpstr>Arial</vt:lpstr>
      <vt:lpstr>Cambria Math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H Admin</dc:creator>
  <cp:lastModifiedBy>H Admin</cp:lastModifiedBy>
  <cp:revision>364</cp:revision>
  <dcterms:created xsi:type="dcterms:W3CDTF">2023-11-10T13:55:36Z</dcterms:created>
  <dcterms:modified xsi:type="dcterms:W3CDTF">2025-04-24T10:25:16Z</dcterms:modified>
</cp:coreProperties>
</file>